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86" r:id="rId3"/>
    <p:sldId id="287" r:id="rId4"/>
    <p:sldId id="288" r:id="rId5"/>
    <p:sldId id="290" r:id="rId6"/>
    <p:sldId id="289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9" r:id="rId24"/>
    <p:sldId id="308" r:id="rId25"/>
    <p:sldId id="307" r:id="rId26"/>
    <p:sldId id="285" r:id="rId2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392" y="3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ADFCF-021D-48E8-9D83-547645F93917}" type="datetimeFigureOut">
              <a:rPr lang="pt-BR" smtClean="0"/>
              <a:t>12/04/2020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3653E-88EF-4873-BEB6-CC39553A99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122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33653E-88EF-4873-BEB6-CC39553A998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231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 userDrawn="1"/>
        </p:nvSpPr>
        <p:spPr>
          <a:xfrm>
            <a:off x="-144693" y="-171399"/>
            <a:ext cx="12336693" cy="7272808"/>
          </a:xfrm>
          <a:prstGeom prst="rect">
            <a:avLst/>
          </a:prstGeom>
          <a:solidFill>
            <a:schemeClr val="bg1">
              <a:lumMod val="8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0" dirty="0"/>
          </a:p>
        </p:txBody>
      </p:sp>
      <p:sp>
        <p:nvSpPr>
          <p:cNvPr id="6" name="CaixaDeTexto 5"/>
          <p:cNvSpPr txBox="1"/>
          <p:nvPr userDrawn="1"/>
        </p:nvSpPr>
        <p:spPr>
          <a:xfrm>
            <a:off x="9363447" y="14427"/>
            <a:ext cx="28328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Uso da Interface de Desenvolvimento do Arduino </a:t>
            </a:r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11233793" y="6669360"/>
            <a:ext cx="9756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Naskh Medium" panose="01010101010101010101" pitchFamily="50" charset="-78"/>
                <a:cs typeface="Adobe Naskh Medium" panose="01010101010101010101" pitchFamily="50" charset="-78"/>
              </a:rPr>
              <a:t>André Luis </a:t>
            </a:r>
            <a:r>
              <a:rPr lang="pt-BR" sz="1000" b="1" i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Naskh Medium" panose="01010101010101010101" pitchFamily="50" charset="-78"/>
                <a:cs typeface="Adobe Naskh Medium" panose="01010101010101010101" pitchFamily="50" charset="-78"/>
              </a:rPr>
              <a:t>Lapolli</a:t>
            </a:r>
            <a:endParaRPr lang="pt-BR" sz="10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Naskh Medium" panose="01010101010101010101" pitchFamily="50" charset="-78"/>
              <a:cs typeface="Adobe Naskh Medium" panose="01010101010101010101" pitchFamily="50" charset="-78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0B1F809-FFA3-4D66-A7FF-5202D8B1994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50801" y="-11665"/>
            <a:ext cx="12235607" cy="70410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III-blik.mp4" TargetMode="Externa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eJg3yuAAawA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iring.org.co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90793" y="88119"/>
            <a:ext cx="118104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Uso da Interface de Desenvolvimento do Arduino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031591" y="3437439"/>
            <a:ext cx="45406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999657" y="4032468"/>
            <a:ext cx="4289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Baixando um exemplo</a:t>
            </a:r>
            <a:endParaRPr lang="pt-BR" sz="2800" dirty="0"/>
          </a:p>
        </p:txBody>
      </p:sp>
      <p:sp>
        <p:nvSpPr>
          <p:cNvPr id="6" name="Retângulo 5"/>
          <p:cNvSpPr/>
          <p:nvPr/>
        </p:nvSpPr>
        <p:spPr>
          <a:xfrm>
            <a:off x="2999656" y="4637750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Compilando e transferindo para a placa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999657" y="5243032"/>
            <a:ext cx="89821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Convertendo em Linguagem de Máquina (Binário)</a:t>
            </a:r>
            <a:endParaRPr lang="pt-BR" sz="2800" dirty="0"/>
          </a:p>
        </p:txBody>
      </p:sp>
      <p:sp>
        <p:nvSpPr>
          <p:cNvPr id="2" name="Retângulo 1"/>
          <p:cNvSpPr/>
          <p:nvPr/>
        </p:nvSpPr>
        <p:spPr>
          <a:xfrm>
            <a:off x="2999657" y="5868561"/>
            <a:ext cx="40288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Considerações Finais</a:t>
            </a:r>
            <a:endParaRPr lang="pt-BR" sz="3200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B29EF61-CA17-48B9-A1B3-3B97AED9FEF2}"/>
              </a:ext>
            </a:extLst>
          </p:cNvPr>
          <p:cNvSpPr txBox="1"/>
          <p:nvPr/>
        </p:nvSpPr>
        <p:spPr>
          <a:xfrm>
            <a:off x="335359" y="1081691"/>
            <a:ext cx="11521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5450" indent="-1695450" algn="just"/>
            <a:r>
              <a:rPr lang="pt-BR" sz="3200" b="1" dirty="0"/>
              <a:t>Objetivo:</a:t>
            </a:r>
            <a:r>
              <a:rPr lang="pt-BR" sz="3200" dirty="0"/>
              <a:t> Desenvolver projeto de programas para funcionamento do Arduino. Converter os programas em linguagem de máquina para utilização no </a:t>
            </a:r>
            <a:r>
              <a:rPr lang="pt-BR" sz="3200" dirty="0" err="1"/>
              <a:t>SimulIDE</a:t>
            </a:r>
            <a:endParaRPr lang="pt-BR" sz="32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71B6FF8-64AA-4ED7-BD7C-20E604A77A1B}"/>
              </a:ext>
            </a:extLst>
          </p:cNvPr>
          <p:cNvSpPr txBox="1"/>
          <p:nvPr/>
        </p:nvSpPr>
        <p:spPr>
          <a:xfrm>
            <a:off x="3031591" y="2849784"/>
            <a:ext cx="4350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ao Arduíno</a:t>
            </a:r>
            <a:endParaRPr lang="pt-B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CDDCC1B-8DBF-4466-BA3F-9E0F2E2C3478}"/>
              </a:ext>
            </a:extLst>
          </p:cNvPr>
          <p:cNvSpPr txBox="1"/>
          <p:nvPr/>
        </p:nvSpPr>
        <p:spPr>
          <a:xfrm>
            <a:off x="-168696" y="-184666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D5D36C22-ECAE-4B65-B2E5-CC1A59026254}"/>
              </a:ext>
            </a:extLst>
          </p:cNvPr>
          <p:cNvSpPr/>
          <p:nvPr/>
        </p:nvSpPr>
        <p:spPr>
          <a:xfrm>
            <a:off x="335360" y="188640"/>
            <a:ext cx="115932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b="1" dirty="0"/>
              <a:t>Editar</a:t>
            </a:r>
            <a:r>
              <a:rPr lang="pt-BR" sz="2800" dirty="0"/>
              <a:t>: Da mesma forma que o arquivo, havendo também alguns comandos específicos indicados abaixo.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EB6103F-C695-4329-A3D8-ECBA7787F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970" y="1323579"/>
            <a:ext cx="3737942" cy="5273773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E2177535-F561-4CC3-8FFF-2B3E2CCB95C5}"/>
              </a:ext>
            </a:extLst>
          </p:cNvPr>
          <p:cNvSpPr/>
          <p:nvPr/>
        </p:nvSpPr>
        <p:spPr>
          <a:xfrm>
            <a:off x="4485928" y="2855778"/>
            <a:ext cx="6931818" cy="6463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3600" dirty="0"/>
              <a:t>Cópias especiais para </a:t>
            </a:r>
            <a:r>
              <a:rPr lang="pt-BR" sz="3600" dirty="0" err="1"/>
              <a:t>html</a:t>
            </a:r>
            <a:r>
              <a:rPr lang="pt-BR" sz="3600" dirty="0"/>
              <a:t> e </a:t>
            </a:r>
            <a:r>
              <a:rPr lang="pt-BR" sz="3600" dirty="0" err="1"/>
              <a:t>forum</a:t>
            </a:r>
            <a:endParaRPr lang="pt-BR" sz="3600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5790F950-0763-4442-B603-F3FDA8FCB7A4}"/>
              </a:ext>
            </a:extLst>
          </p:cNvPr>
          <p:cNvSpPr/>
          <p:nvPr/>
        </p:nvSpPr>
        <p:spPr>
          <a:xfrm>
            <a:off x="4492774" y="4835128"/>
            <a:ext cx="6931818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Aumento e diminuição do tamanho da fonte. Interessante para melhor visualização</a:t>
            </a:r>
          </a:p>
        </p:txBody>
      </p:sp>
    </p:spTree>
    <p:extLst>
      <p:ext uri="{BB962C8B-B14F-4D97-AF65-F5344CB8AC3E}">
        <p14:creationId xmlns:p14="http://schemas.microsoft.com/office/powerpoint/2010/main" val="3108905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61DEC59-6F47-4DC2-ACAF-998F03AFA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" y="0"/>
            <a:ext cx="2743438" cy="53039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B52CEF2E-954C-410B-B7AF-9416E07843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52" y="1628800"/>
            <a:ext cx="6191981" cy="3330650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5BC3BFA7-517A-46E7-AA38-8C6D3E3E3AF1}"/>
              </a:ext>
            </a:extLst>
          </p:cNvPr>
          <p:cNvSpPr/>
          <p:nvPr/>
        </p:nvSpPr>
        <p:spPr>
          <a:xfrm>
            <a:off x="335360" y="476672"/>
            <a:ext cx="115932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b="1" dirty="0"/>
              <a:t>Sketch</a:t>
            </a:r>
            <a:r>
              <a:rPr lang="pt-BR" sz="2800" dirty="0"/>
              <a:t>: Observa-se que os dois primeiros comandos do menu (</a:t>
            </a:r>
            <a:r>
              <a:rPr lang="pt-BR" sz="2800" dirty="0" err="1"/>
              <a:t>Ctrl+R</a:t>
            </a:r>
            <a:r>
              <a:rPr lang="pt-BR" sz="2800" dirty="0"/>
              <a:t> e </a:t>
            </a:r>
            <a:r>
              <a:rPr lang="pt-BR" sz="2800" dirty="0" err="1"/>
              <a:t>Ctrl+U</a:t>
            </a:r>
            <a:r>
              <a:rPr lang="pt-BR" sz="2800" dirty="0"/>
              <a:t>) já possuem atalhos nas ferramentas iniciais.</a:t>
            </a:r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A65B0BBA-7082-4EAC-9C99-725EE41248F2}"/>
              </a:ext>
            </a:extLst>
          </p:cNvPr>
          <p:cNvSpPr/>
          <p:nvPr/>
        </p:nvSpPr>
        <p:spPr>
          <a:xfrm>
            <a:off x="5663952" y="3284984"/>
            <a:ext cx="1008112" cy="432048"/>
          </a:xfrm>
          <a:prstGeom prst="rightArrow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A0C7C7B8-901B-4CBA-AC9E-499DB994E373}"/>
              </a:ext>
            </a:extLst>
          </p:cNvPr>
          <p:cNvSpPr/>
          <p:nvPr/>
        </p:nvSpPr>
        <p:spPr>
          <a:xfrm>
            <a:off x="6960096" y="2377623"/>
            <a:ext cx="4680520" cy="2246769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b="1" dirty="0"/>
              <a:t>Este é o comando que vamos usa para criar o programa em linguagem de máquina (binário) que será utilizado no </a:t>
            </a:r>
            <a:r>
              <a:rPr lang="pt-BR" sz="2800" b="1" dirty="0" err="1"/>
              <a:t>SimulIDE</a:t>
            </a:r>
            <a:r>
              <a:rPr lang="pt-BR" sz="2800" b="1" dirty="0"/>
              <a:t>.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83824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58D1610F-48B7-4600-805D-38996F58E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" y="0"/>
            <a:ext cx="2743438" cy="53039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CC3226D-C241-4B88-940D-EF0F3F0FD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52" y="1340768"/>
            <a:ext cx="12074895" cy="4176464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1FD807FC-A433-4C93-A172-FC249F8074B8}"/>
              </a:ext>
            </a:extLst>
          </p:cNvPr>
          <p:cNvSpPr/>
          <p:nvPr/>
        </p:nvSpPr>
        <p:spPr>
          <a:xfrm>
            <a:off x="407368" y="558626"/>
            <a:ext cx="7632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Observe o diretório antes do comando </a:t>
            </a:r>
            <a:r>
              <a:rPr lang="pt-BR" sz="2800" dirty="0" err="1"/>
              <a:t>Ctrl+Alt+S</a:t>
            </a:r>
            <a:r>
              <a:rPr lang="pt-B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1882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2EC83C2-098C-4011-A554-BAF1A0AB3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" y="0"/>
            <a:ext cx="2743438" cy="530398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80D95729-9486-46DD-B6BE-2E710968FDA2}"/>
              </a:ext>
            </a:extLst>
          </p:cNvPr>
          <p:cNvSpPr/>
          <p:nvPr/>
        </p:nvSpPr>
        <p:spPr>
          <a:xfrm>
            <a:off x="407368" y="558626"/>
            <a:ext cx="7632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Após o comando </a:t>
            </a:r>
            <a:r>
              <a:rPr lang="pt-BR" sz="2800" dirty="0" err="1"/>
              <a:t>Ctrl+Alt+S</a:t>
            </a:r>
            <a:r>
              <a:rPr lang="pt-BR" sz="2800" dirty="0"/>
              <a:t>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24B0530-CF03-425A-AC20-54CABD14D3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637" y="1340768"/>
            <a:ext cx="11896725" cy="1876425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C5CA94B2-10FA-41F8-BD75-9FCA4EA472C8}"/>
              </a:ext>
            </a:extLst>
          </p:cNvPr>
          <p:cNvSpPr/>
          <p:nvPr/>
        </p:nvSpPr>
        <p:spPr>
          <a:xfrm>
            <a:off x="191344" y="3626744"/>
            <a:ext cx="116640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Observe que foram criados dois arquivos em hexadecimal. Abrindo o que está marcado.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F6246E9-4415-41AA-BE17-A1AA4C995F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0216" y="4198776"/>
            <a:ext cx="3082694" cy="2636912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C310F87E-6C85-47DD-9634-AB4CD98918C8}"/>
              </a:ext>
            </a:extLst>
          </p:cNvPr>
          <p:cNvSpPr/>
          <p:nvPr/>
        </p:nvSpPr>
        <p:spPr>
          <a:xfrm>
            <a:off x="191344" y="4914379"/>
            <a:ext cx="7560840" cy="138499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 arquivo foi aberto com o bloco de notas. É este que é transferido para o microcontrolador do Arduíno.</a:t>
            </a:r>
          </a:p>
        </p:txBody>
      </p:sp>
    </p:spTree>
    <p:extLst>
      <p:ext uri="{BB962C8B-B14F-4D97-AF65-F5344CB8AC3E}">
        <p14:creationId xmlns:p14="http://schemas.microsoft.com/office/powerpoint/2010/main" val="4200999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487750B-B1E5-41E5-8E09-1808B000D1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" y="0"/>
            <a:ext cx="2743438" cy="530398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4863687F-C6ED-43DA-BAA2-DEE8AA3030A5}"/>
              </a:ext>
            </a:extLst>
          </p:cNvPr>
          <p:cNvSpPr/>
          <p:nvPr/>
        </p:nvSpPr>
        <p:spPr>
          <a:xfrm>
            <a:off x="0" y="476672"/>
            <a:ext cx="116640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Os outros dois comandos do menu (Ferramentas e Ajuda) serão deixados para o auto estudo. Havendo qualquer dúvida, estou à disposição para esclarecer.</a:t>
            </a:r>
          </a:p>
        </p:txBody>
      </p:sp>
    </p:spTree>
    <p:extLst>
      <p:ext uri="{BB962C8B-B14F-4D97-AF65-F5344CB8AC3E}">
        <p14:creationId xmlns:p14="http://schemas.microsoft.com/office/powerpoint/2010/main" val="2712664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CF8B0DF-C4F8-44A0-851C-024D680E4434}"/>
              </a:ext>
            </a:extLst>
          </p:cNvPr>
          <p:cNvSpPr txBox="1"/>
          <p:nvPr/>
        </p:nvSpPr>
        <p:spPr>
          <a:xfrm>
            <a:off x="8384" y="0"/>
            <a:ext cx="4289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Baixando um exemplo</a:t>
            </a:r>
            <a:endParaRPr lang="pt-BR" sz="2800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389ED5A-04E1-4089-9338-A950738F12F9}"/>
              </a:ext>
            </a:extLst>
          </p:cNvPr>
          <p:cNvSpPr/>
          <p:nvPr/>
        </p:nvSpPr>
        <p:spPr>
          <a:xfrm>
            <a:off x="491716" y="584775"/>
            <a:ext cx="1120856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Há dois caminhos para acesso do exemplo. 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Pelo menu Arquivo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Pelo ícone </a:t>
            </a:r>
          </a:p>
          <a:p>
            <a:pPr algn="just">
              <a:spcAft>
                <a:spcPts val="1200"/>
              </a:spcAft>
            </a:pPr>
            <a:endParaRPr lang="pt-BR" sz="2800" dirty="0"/>
          </a:p>
          <a:p>
            <a:pPr algn="just">
              <a:spcAft>
                <a:spcPts val="1200"/>
              </a:spcAft>
            </a:pPr>
            <a:endParaRPr lang="pt-BR" sz="2800" dirty="0"/>
          </a:p>
          <a:p>
            <a:pPr algn="just">
              <a:spcAft>
                <a:spcPts val="1200"/>
              </a:spcAft>
            </a:pPr>
            <a:endParaRPr lang="pt-BR" sz="2800" dirty="0"/>
          </a:p>
          <a:p>
            <a:pPr algn="just">
              <a:spcAft>
                <a:spcPts val="1200"/>
              </a:spcAft>
            </a:pPr>
            <a:endParaRPr lang="pt-BR" sz="2800" dirty="0"/>
          </a:p>
          <a:p>
            <a:pPr algn="just">
              <a:spcAft>
                <a:spcPts val="1200"/>
              </a:spcAft>
            </a:pPr>
            <a:endParaRPr lang="pt-BR" sz="2800" dirty="0"/>
          </a:p>
          <a:p>
            <a:pPr algn="just">
              <a:spcAft>
                <a:spcPts val="1200"/>
              </a:spcAft>
            </a:pPr>
            <a:r>
              <a:rPr lang="pt-BR" sz="2800" dirty="0"/>
              <a:t>Ambos podem acessar os mesmos exemplos residentes na plataforma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CEFB8E8-FEB2-48C9-A6EE-8E34E8A892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124744"/>
            <a:ext cx="5819775" cy="3990975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F313CC2-F6FA-46AB-87A3-20B3789640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716" y="2957571"/>
            <a:ext cx="4324350" cy="1819275"/>
          </a:xfrm>
          <a:prstGeom prst="rect">
            <a:avLst/>
          </a:prstGeom>
        </p:spPr>
      </p:pic>
      <p:sp>
        <p:nvSpPr>
          <p:cNvPr id="6" name="Seta: para Baixo 5">
            <a:extLst>
              <a:ext uri="{FF2B5EF4-FFF2-40B4-BE49-F238E27FC236}">
                <a16:creationId xmlns:a16="http://schemas.microsoft.com/office/drawing/2014/main" id="{838FB7E0-B47A-42BA-BA98-801416DD934C}"/>
              </a:ext>
            </a:extLst>
          </p:cNvPr>
          <p:cNvSpPr/>
          <p:nvPr/>
        </p:nvSpPr>
        <p:spPr>
          <a:xfrm>
            <a:off x="1271997" y="2277545"/>
            <a:ext cx="360040" cy="5847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A87CDFEB-1344-4594-A17B-DA95A4E150C8}"/>
              </a:ext>
            </a:extLst>
          </p:cNvPr>
          <p:cNvSpPr/>
          <p:nvPr/>
        </p:nvSpPr>
        <p:spPr>
          <a:xfrm>
            <a:off x="3431704" y="1336808"/>
            <a:ext cx="2592288" cy="2199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0285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CF8B0DF-C4F8-44A0-851C-024D680E4434}"/>
              </a:ext>
            </a:extLst>
          </p:cNvPr>
          <p:cNvSpPr txBox="1"/>
          <p:nvPr/>
        </p:nvSpPr>
        <p:spPr>
          <a:xfrm>
            <a:off x="8384" y="0"/>
            <a:ext cx="2488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Baixando um exemplo</a:t>
            </a: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389ED5A-04E1-4089-9338-A950738F12F9}"/>
              </a:ext>
            </a:extLst>
          </p:cNvPr>
          <p:cNvSpPr/>
          <p:nvPr/>
        </p:nvSpPr>
        <p:spPr>
          <a:xfrm>
            <a:off x="491716" y="449957"/>
            <a:ext cx="1100488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Este é o programa que você devem observar.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As instruções estão em inglês, mas basicamente o objetivo do programa é fazer piscar um </a:t>
            </a:r>
            <a:r>
              <a:rPr lang="pt-BR" sz="2800" dirty="0" err="1"/>
              <a:t>led</a:t>
            </a:r>
            <a:r>
              <a:rPr lang="pt-BR" sz="2800" dirty="0"/>
              <a:t> da placa do Arduino.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515A7B4-9BF3-43D2-BE73-012340124FC6}"/>
              </a:ext>
            </a:extLst>
          </p:cNvPr>
          <p:cNvSpPr/>
          <p:nvPr/>
        </p:nvSpPr>
        <p:spPr>
          <a:xfrm>
            <a:off x="623392" y="2021934"/>
            <a:ext cx="3888432" cy="46474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800" dirty="0"/>
              <a:t>/*</a:t>
            </a:r>
          </a:p>
          <a:p>
            <a:r>
              <a:rPr lang="pt-BR" sz="800" dirty="0"/>
              <a:t>  </a:t>
            </a:r>
            <a:r>
              <a:rPr lang="pt-BR" sz="800" dirty="0" err="1"/>
              <a:t>Blink</a:t>
            </a:r>
            <a:endParaRPr lang="pt-BR" sz="800" dirty="0"/>
          </a:p>
          <a:p>
            <a:endParaRPr lang="pt-BR" sz="800" dirty="0"/>
          </a:p>
          <a:p>
            <a:r>
              <a:rPr lang="pt-BR" sz="800" dirty="0"/>
              <a:t>  </a:t>
            </a:r>
            <a:r>
              <a:rPr lang="pt-BR" sz="800" dirty="0" err="1"/>
              <a:t>Turns</a:t>
            </a:r>
            <a:r>
              <a:rPr lang="pt-BR" sz="800" dirty="0"/>
              <a:t> </a:t>
            </a:r>
            <a:r>
              <a:rPr lang="pt-BR" sz="800" dirty="0" err="1"/>
              <a:t>an</a:t>
            </a:r>
            <a:r>
              <a:rPr lang="pt-BR" sz="800" dirty="0"/>
              <a:t> LED </a:t>
            </a:r>
            <a:r>
              <a:rPr lang="pt-BR" sz="800" dirty="0" err="1"/>
              <a:t>on</a:t>
            </a:r>
            <a:r>
              <a:rPr lang="pt-BR" sz="800" dirty="0"/>
              <a:t> for </a:t>
            </a:r>
            <a:r>
              <a:rPr lang="pt-BR" sz="800" dirty="0" err="1"/>
              <a:t>one</a:t>
            </a:r>
            <a:r>
              <a:rPr lang="pt-BR" sz="800" dirty="0"/>
              <a:t> </a:t>
            </a:r>
            <a:r>
              <a:rPr lang="pt-BR" sz="800" dirty="0" err="1"/>
              <a:t>second</a:t>
            </a:r>
            <a:r>
              <a:rPr lang="pt-BR" sz="800" dirty="0"/>
              <a:t>, </a:t>
            </a:r>
            <a:r>
              <a:rPr lang="pt-BR" sz="800" dirty="0" err="1"/>
              <a:t>then</a:t>
            </a:r>
            <a:r>
              <a:rPr lang="pt-BR" sz="800" dirty="0"/>
              <a:t> off for </a:t>
            </a:r>
            <a:r>
              <a:rPr lang="pt-BR" sz="800" dirty="0" err="1"/>
              <a:t>one</a:t>
            </a:r>
            <a:r>
              <a:rPr lang="pt-BR" sz="800" dirty="0"/>
              <a:t> </a:t>
            </a:r>
            <a:r>
              <a:rPr lang="pt-BR" sz="800" dirty="0" err="1"/>
              <a:t>second</a:t>
            </a:r>
            <a:r>
              <a:rPr lang="pt-BR" sz="800" dirty="0"/>
              <a:t>, </a:t>
            </a:r>
            <a:r>
              <a:rPr lang="pt-BR" sz="800" dirty="0" err="1"/>
              <a:t>repeatedly</a:t>
            </a:r>
            <a:r>
              <a:rPr lang="pt-BR" sz="800" dirty="0"/>
              <a:t>.</a:t>
            </a:r>
          </a:p>
          <a:p>
            <a:endParaRPr lang="pt-BR" sz="800" dirty="0"/>
          </a:p>
          <a:p>
            <a:r>
              <a:rPr lang="pt-BR" sz="800" dirty="0"/>
              <a:t>  </a:t>
            </a:r>
            <a:r>
              <a:rPr lang="pt-BR" sz="800" dirty="0" err="1"/>
              <a:t>Most</a:t>
            </a:r>
            <a:r>
              <a:rPr lang="pt-BR" sz="800" dirty="0"/>
              <a:t> </a:t>
            </a:r>
            <a:r>
              <a:rPr lang="pt-BR" sz="800" dirty="0" err="1"/>
              <a:t>Arduinos</a:t>
            </a:r>
            <a:r>
              <a:rPr lang="pt-BR" sz="800" dirty="0"/>
              <a:t> </a:t>
            </a:r>
            <a:r>
              <a:rPr lang="pt-BR" sz="800" dirty="0" err="1"/>
              <a:t>have</a:t>
            </a:r>
            <a:r>
              <a:rPr lang="pt-BR" sz="800" dirty="0"/>
              <a:t> </a:t>
            </a:r>
            <a:r>
              <a:rPr lang="pt-BR" sz="800" dirty="0" err="1"/>
              <a:t>an</a:t>
            </a:r>
            <a:r>
              <a:rPr lang="pt-BR" sz="800" dirty="0"/>
              <a:t> on-board LED </a:t>
            </a:r>
            <a:r>
              <a:rPr lang="pt-BR" sz="800" dirty="0" err="1"/>
              <a:t>you</a:t>
            </a:r>
            <a:r>
              <a:rPr lang="pt-BR" sz="800" dirty="0"/>
              <a:t> </a:t>
            </a:r>
            <a:r>
              <a:rPr lang="pt-BR" sz="800" dirty="0" err="1"/>
              <a:t>can</a:t>
            </a:r>
            <a:r>
              <a:rPr lang="pt-BR" sz="800" dirty="0"/>
              <a:t> </a:t>
            </a:r>
            <a:r>
              <a:rPr lang="pt-BR" sz="800" dirty="0" err="1"/>
              <a:t>control</a:t>
            </a:r>
            <a:r>
              <a:rPr lang="pt-BR" sz="800" dirty="0"/>
              <a:t>. </a:t>
            </a:r>
            <a:r>
              <a:rPr lang="pt-BR" sz="800" dirty="0" err="1"/>
              <a:t>On</a:t>
            </a:r>
            <a:r>
              <a:rPr lang="pt-BR" sz="800" dirty="0"/>
              <a:t> </a:t>
            </a:r>
            <a:r>
              <a:rPr lang="pt-BR" sz="800" dirty="0" err="1"/>
              <a:t>the</a:t>
            </a:r>
            <a:r>
              <a:rPr lang="pt-BR" sz="800" dirty="0"/>
              <a:t> UNO, MEGA </a:t>
            </a:r>
            <a:r>
              <a:rPr lang="pt-BR" sz="800" dirty="0" err="1"/>
              <a:t>and</a:t>
            </a:r>
            <a:r>
              <a:rPr lang="pt-BR" sz="800" dirty="0"/>
              <a:t> ZERO</a:t>
            </a:r>
          </a:p>
          <a:p>
            <a:r>
              <a:rPr lang="pt-BR" sz="800" dirty="0"/>
              <a:t>  it </a:t>
            </a:r>
            <a:r>
              <a:rPr lang="pt-BR" sz="800" dirty="0" err="1"/>
              <a:t>is</a:t>
            </a:r>
            <a:r>
              <a:rPr lang="pt-BR" sz="800" dirty="0"/>
              <a:t> </a:t>
            </a:r>
            <a:r>
              <a:rPr lang="pt-BR" sz="800" dirty="0" err="1"/>
              <a:t>attached</a:t>
            </a:r>
            <a:r>
              <a:rPr lang="pt-BR" sz="800" dirty="0"/>
              <a:t> </a:t>
            </a:r>
            <a:r>
              <a:rPr lang="pt-BR" sz="800" dirty="0" err="1"/>
              <a:t>to</a:t>
            </a:r>
            <a:r>
              <a:rPr lang="pt-BR" sz="800" dirty="0"/>
              <a:t> digital pin 13, </a:t>
            </a:r>
            <a:r>
              <a:rPr lang="pt-BR" sz="800" dirty="0" err="1"/>
              <a:t>on</a:t>
            </a:r>
            <a:r>
              <a:rPr lang="pt-BR" sz="800" dirty="0"/>
              <a:t> MKR1000 </a:t>
            </a:r>
            <a:r>
              <a:rPr lang="pt-BR" sz="800" dirty="0" err="1"/>
              <a:t>on</a:t>
            </a:r>
            <a:r>
              <a:rPr lang="pt-BR" sz="800" dirty="0"/>
              <a:t> pin 6. LED_BUILTIN </a:t>
            </a:r>
            <a:r>
              <a:rPr lang="pt-BR" sz="800" dirty="0" err="1"/>
              <a:t>is</a:t>
            </a:r>
            <a:r>
              <a:rPr lang="pt-BR" sz="800" dirty="0"/>
              <a:t> set </a:t>
            </a:r>
            <a:r>
              <a:rPr lang="pt-BR" sz="800" dirty="0" err="1"/>
              <a:t>to</a:t>
            </a:r>
            <a:endParaRPr lang="pt-BR" sz="800" dirty="0"/>
          </a:p>
          <a:p>
            <a:r>
              <a:rPr lang="pt-BR" sz="800" dirty="0"/>
              <a:t>  </a:t>
            </a:r>
            <a:r>
              <a:rPr lang="pt-BR" sz="800" dirty="0" err="1"/>
              <a:t>the</a:t>
            </a:r>
            <a:r>
              <a:rPr lang="pt-BR" sz="800" dirty="0"/>
              <a:t> </a:t>
            </a:r>
            <a:r>
              <a:rPr lang="pt-BR" sz="800" dirty="0" err="1"/>
              <a:t>correct</a:t>
            </a:r>
            <a:r>
              <a:rPr lang="pt-BR" sz="800" dirty="0"/>
              <a:t> LED pin </a:t>
            </a:r>
            <a:r>
              <a:rPr lang="pt-BR" sz="800" dirty="0" err="1"/>
              <a:t>independent</a:t>
            </a:r>
            <a:r>
              <a:rPr lang="pt-BR" sz="800" dirty="0"/>
              <a:t> </a:t>
            </a:r>
            <a:r>
              <a:rPr lang="pt-BR" sz="800" dirty="0" err="1"/>
              <a:t>of</a:t>
            </a:r>
            <a:r>
              <a:rPr lang="pt-BR" sz="800" dirty="0"/>
              <a:t> </a:t>
            </a:r>
            <a:r>
              <a:rPr lang="pt-BR" sz="800" dirty="0" err="1"/>
              <a:t>which</a:t>
            </a:r>
            <a:r>
              <a:rPr lang="pt-BR" sz="800" dirty="0"/>
              <a:t> board </a:t>
            </a:r>
            <a:r>
              <a:rPr lang="pt-BR" sz="800" dirty="0" err="1"/>
              <a:t>is</a:t>
            </a:r>
            <a:r>
              <a:rPr lang="pt-BR" sz="800" dirty="0"/>
              <a:t> </a:t>
            </a:r>
            <a:r>
              <a:rPr lang="pt-BR" sz="800" dirty="0" err="1"/>
              <a:t>used</a:t>
            </a:r>
            <a:r>
              <a:rPr lang="pt-BR" sz="800" dirty="0"/>
              <a:t>.</a:t>
            </a:r>
          </a:p>
          <a:p>
            <a:r>
              <a:rPr lang="pt-BR" sz="800" dirty="0"/>
              <a:t>  </a:t>
            </a:r>
            <a:r>
              <a:rPr lang="pt-BR" sz="800" dirty="0" err="1"/>
              <a:t>If</a:t>
            </a:r>
            <a:r>
              <a:rPr lang="pt-BR" sz="800" dirty="0"/>
              <a:t> </a:t>
            </a:r>
            <a:r>
              <a:rPr lang="pt-BR" sz="800" dirty="0" err="1"/>
              <a:t>you</a:t>
            </a:r>
            <a:r>
              <a:rPr lang="pt-BR" sz="800" dirty="0"/>
              <a:t> </a:t>
            </a:r>
            <a:r>
              <a:rPr lang="pt-BR" sz="800" dirty="0" err="1"/>
              <a:t>want</a:t>
            </a:r>
            <a:r>
              <a:rPr lang="pt-BR" sz="800" dirty="0"/>
              <a:t> </a:t>
            </a:r>
            <a:r>
              <a:rPr lang="pt-BR" sz="800" dirty="0" err="1"/>
              <a:t>to</a:t>
            </a:r>
            <a:r>
              <a:rPr lang="pt-BR" sz="800" dirty="0"/>
              <a:t> </a:t>
            </a:r>
            <a:r>
              <a:rPr lang="pt-BR" sz="800" dirty="0" err="1"/>
              <a:t>know</a:t>
            </a:r>
            <a:r>
              <a:rPr lang="pt-BR" sz="800" dirty="0"/>
              <a:t> </a:t>
            </a:r>
            <a:r>
              <a:rPr lang="pt-BR" sz="800" dirty="0" err="1"/>
              <a:t>what</a:t>
            </a:r>
            <a:r>
              <a:rPr lang="pt-BR" sz="800" dirty="0"/>
              <a:t> pin </a:t>
            </a:r>
            <a:r>
              <a:rPr lang="pt-BR" sz="800" dirty="0" err="1"/>
              <a:t>the</a:t>
            </a:r>
            <a:r>
              <a:rPr lang="pt-BR" sz="800" dirty="0"/>
              <a:t> on-board LED </a:t>
            </a:r>
            <a:r>
              <a:rPr lang="pt-BR" sz="800" dirty="0" err="1"/>
              <a:t>is</a:t>
            </a:r>
            <a:r>
              <a:rPr lang="pt-BR" sz="800" dirty="0"/>
              <a:t> </a:t>
            </a:r>
            <a:r>
              <a:rPr lang="pt-BR" sz="800" dirty="0" err="1"/>
              <a:t>connected</a:t>
            </a:r>
            <a:r>
              <a:rPr lang="pt-BR" sz="800" dirty="0"/>
              <a:t> </a:t>
            </a:r>
            <a:r>
              <a:rPr lang="pt-BR" sz="800" dirty="0" err="1"/>
              <a:t>to</a:t>
            </a:r>
            <a:r>
              <a:rPr lang="pt-BR" sz="800" dirty="0"/>
              <a:t> </a:t>
            </a:r>
            <a:r>
              <a:rPr lang="pt-BR" sz="800" dirty="0" err="1"/>
              <a:t>on</a:t>
            </a:r>
            <a:r>
              <a:rPr lang="pt-BR" sz="800" dirty="0"/>
              <a:t> </a:t>
            </a:r>
            <a:r>
              <a:rPr lang="pt-BR" sz="800" dirty="0" err="1"/>
              <a:t>your</a:t>
            </a:r>
            <a:r>
              <a:rPr lang="pt-BR" sz="800" dirty="0"/>
              <a:t> Arduino</a:t>
            </a:r>
          </a:p>
          <a:p>
            <a:r>
              <a:rPr lang="pt-BR" sz="800" dirty="0"/>
              <a:t>  </a:t>
            </a:r>
            <a:r>
              <a:rPr lang="pt-BR" sz="800" dirty="0" err="1"/>
              <a:t>model</a:t>
            </a:r>
            <a:r>
              <a:rPr lang="pt-BR" sz="800" dirty="0"/>
              <a:t>, </a:t>
            </a:r>
            <a:r>
              <a:rPr lang="pt-BR" sz="800" dirty="0" err="1"/>
              <a:t>check</a:t>
            </a:r>
            <a:r>
              <a:rPr lang="pt-BR" sz="800" dirty="0"/>
              <a:t> </a:t>
            </a:r>
            <a:r>
              <a:rPr lang="pt-BR" sz="800" dirty="0" err="1"/>
              <a:t>the</a:t>
            </a:r>
            <a:r>
              <a:rPr lang="pt-BR" sz="800" dirty="0"/>
              <a:t> </a:t>
            </a:r>
            <a:r>
              <a:rPr lang="pt-BR" sz="800" dirty="0" err="1"/>
              <a:t>Technical</a:t>
            </a:r>
            <a:r>
              <a:rPr lang="pt-BR" sz="800" dirty="0"/>
              <a:t> </a:t>
            </a:r>
            <a:r>
              <a:rPr lang="pt-BR" sz="800" dirty="0" err="1"/>
              <a:t>Specs</a:t>
            </a:r>
            <a:r>
              <a:rPr lang="pt-BR" sz="800" dirty="0"/>
              <a:t> </a:t>
            </a:r>
            <a:r>
              <a:rPr lang="pt-BR" sz="800" dirty="0" err="1"/>
              <a:t>of</a:t>
            </a:r>
            <a:r>
              <a:rPr lang="pt-BR" sz="800" dirty="0"/>
              <a:t> </a:t>
            </a:r>
            <a:r>
              <a:rPr lang="pt-BR" sz="800" dirty="0" err="1"/>
              <a:t>your</a:t>
            </a:r>
            <a:r>
              <a:rPr lang="pt-BR" sz="800" dirty="0"/>
              <a:t> board </a:t>
            </a:r>
            <a:r>
              <a:rPr lang="pt-BR" sz="800" dirty="0" err="1"/>
              <a:t>at</a:t>
            </a:r>
            <a:r>
              <a:rPr lang="pt-BR" sz="800" dirty="0"/>
              <a:t>:</a:t>
            </a:r>
          </a:p>
          <a:p>
            <a:r>
              <a:rPr lang="pt-BR" sz="800" dirty="0"/>
              <a:t>  https://www.arduino.cc/en/Main/Products</a:t>
            </a:r>
          </a:p>
          <a:p>
            <a:endParaRPr lang="pt-BR" sz="800" dirty="0"/>
          </a:p>
          <a:p>
            <a:r>
              <a:rPr lang="pt-BR" sz="800" dirty="0"/>
              <a:t>  </a:t>
            </a:r>
            <a:r>
              <a:rPr lang="pt-BR" sz="800" dirty="0" err="1"/>
              <a:t>modified</a:t>
            </a:r>
            <a:r>
              <a:rPr lang="pt-BR" sz="800" dirty="0"/>
              <a:t> 8 May 2014</a:t>
            </a:r>
          </a:p>
          <a:p>
            <a:r>
              <a:rPr lang="pt-BR" sz="800" dirty="0"/>
              <a:t>  </a:t>
            </a:r>
            <a:r>
              <a:rPr lang="pt-BR" sz="800" dirty="0" err="1"/>
              <a:t>by</a:t>
            </a:r>
            <a:r>
              <a:rPr lang="pt-BR" sz="800" dirty="0"/>
              <a:t> Scott Fitzgerald</a:t>
            </a:r>
          </a:p>
          <a:p>
            <a:r>
              <a:rPr lang="pt-BR" sz="800" dirty="0"/>
              <a:t>  </a:t>
            </a:r>
            <a:r>
              <a:rPr lang="pt-BR" sz="800" dirty="0" err="1"/>
              <a:t>modified</a:t>
            </a:r>
            <a:r>
              <a:rPr lang="pt-BR" sz="800" dirty="0"/>
              <a:t> 2 </a:t>
            </a:r>
            <a:r>
              <a:rPr lang="pt-BR" sz="800" dirty="0" err="1"/>
              <a:t>Sep</a:t>
            </a:r>
            <a:r>
              <a:rPr lang="pt-BR" sz="800" dirty="0"/>
              <a:t> 2016</a:t>
            </a:r>
          </a:p>
          <a:p>
            <a:r>
              <a:rPr lang="pt-BR" sz="800" dirty="0"/>
              <a:t>  </a:t>
            </a:r>
            <a:r>
              <a:rPr lang="pt-BR" sz="800" dirty="0" err="1"/>
              <a:t>by</a:t>
            </a:r>
            <a:r>
              <a:rPr lang="pt-BR" sz="800" dirty="0"/>
              <a:t> Arturo </a:t>
            </a:r>
            <a:r>
              <a:rPr lang="pt-BR" sz="800" dirty="0" err="1"/>
              <a:t>Guadalupi</a:t>
            </a:r>
            <a:endParaRPr lang="pt-BR" sz="800" dirty="0"/>
          </a:p>
          <a:p>
            <a:r>
              <a:rPr lang="pt-BR" sz="800" dirty="0"/>
              <a:t>  </a:t>
            </a:r>
            <a:r>
              <a:rPr lang="pt-BR" sz="800" dirty="0" err="1"/>
              <a:t>modified</a:t>
            </a:r>
            <a:r>
              <a:rPr lang="pt-BR" sz="800" dirty="0"/>
              <a:t> 8 </a:t>
            </a:r>
            <a:r>
              <a:rPr lang="pt-BR" sz="800" dirty="0" err="1"/>
              <a:t>Sep</a:t>
            </a:r>
            <a:r>
              <a:rPr lang="pt-BR" sz="800" dirty="0"/>
              <a:t> 2016</a:t>
            </a:r>
          </a:p>
          <a:p>
            <a:r>
              <a:rPr lang="pt-BR" sz="800" dirty="0"/>
              <a:t>  </a:t>
            </a:r>
            <a:r>
              <a:rPr lang="pt-BR" sz="800" dirty="0" err="1"/>
              <a:t>by</a:t>
            </a:r>
            <a:r>
              <a:rPr lang="pt-BR" sz="800" dirty="0"/>
              <a:t> </a:t>
            </a:r>
            <a:r>
              <a:rPr lang="pt-BR" sz="800" dirty="0" err="1"/>
              <a:t>Colby</a:t>
            </a:r>
            <a:r>
              <a:rPr lang="pt-BR" sz="800" dirty="0"/>
              <a:t> Newman</a:t>
            </a:r>
          </a:p>
          <a:p>
            <a:endParaRPr lang="pt-BR" sz="800" dirty="0"/>
          </a:p>
          <a:p>
            <a:r>
              <a:rPr lang="pt-BR" sz="800" dirty="0"/>
              <a:t>  </a:t>
            </a:r>
            <a:r>
              <a:rPr lang="pt-BR" sz="800" dirty="0" err="1"/>
              <a:t>This</a:t>
            </a:r>
            <a:r>
              <a:rPr lang="pt-BR" sz="800" dirty="0"/>
              <a:t> </a:t>
            </a:r>
            <a:r>
              <a:rPr lang="pt-BR" sz="800" dirty="0" err="1"/>
              <a:t>example</a:t>
            </a:r>
            <a:r>
              <a:rPr lang="pt-BR" sz="800" dirty="0"/>
              <a:t> </a:t>
            </a:r>
            <a:r>
              <a:rPr lang="pt-BR" sz="800" dirty="0" err="1"/>
              <a:t>code</a:t>
            </a:r>
            <a:r>
              <a:rPr lang="pt-BR" sz="800" dirty="0"/>
              <a:t> </a:t>
            </a:r>
            <a:r>
              <a:rPr lang="pt-BR" sz="800" dirty="0" err="1"/>
              <a:t>is</a:t>
            </a:r>
            <a:r>
              <a:rPr lang="pt-BR" sz="800" dirty="0"/>
              <a:t> in </a:t>
            </a:r>
            <a:r>
              <a:rPr lang="pt-BR" sz="800" dirty="0" err="1"/>
              <a:t>the</a:t>
            </a:r>
            <a:r>
              <a:rPr lang="pt-BR" sz="800" dirty="0"/>
              <a:t> </a:t>
            </a:r>
            <a:r>
              <a:rPr lang="pt-BR" sz="800" dirty="0" err="1"/>
              <a:t>public</a:t>
            </a:r>
            <a:r>
              <a:rPr lang="pt-BR" sz="800" dirty="0"/>
              <a:t> </a:t>
            </a:r>
            <a:r>
              <a:rPr lang="pt-BR" sz="800" dirty="0" err="1"/>
              <a:t>domain</a:t>
            </a:r>
            <a:r>
              <a:rPr lang="pt-BR" sz="800" dirty="0"/>
              <a:t>.</a:t>
            </a:r>
          </a:p>
          <a:p>
            <a:endParaRPr lang="pt-BR" sz="800" dirty="0"/>
          </a:p>
          <a:p>
            <a:r>
              <a:rPr lang="pt-BR" sz="800" dirty="0"/>
              <a:t>  http://www.arduino.cc/en/Tutorial/Blink</a:t>
            </a:r>
          </a:p>
          <a:p>
            <a:r>
              <a:rPr lang="pt-BR" sz="800" dirty="0"/>
              <a:t>*/</a:t>
            </a:r>
          </a:p>
          <a:p>
            <a:endParaRPr lang="pt-BR" sz="800" dirty="0"/>
          </a:p>
          <a:p>
            <a:r>
              <a:rPr lang="pt-BR" sz="800" dirty="0"/>
              <a:t>// </a:t>
            </a:r>
            <a:r>
              <a:rPr lang="pt-BR" sz="800" dirty="0" err="1"/>
              <a:t>the</a:t>
            </a:r>
            <a:r>
              <a:rPr lang="pt-BR" sz="800" dirty="0"/>
              <a:t> setup </a:t>
            </a:r>
            <a:r>
              <a:rPr lang="pt-BR" sz="800" dirty="0" err="1"/>
              <a:t>function</a:t>
            </a:r>
            <a:r>
              <a:rPr lang="pt-BR" sz="800" dirty="0"/>
              <a:t> runs </a:t>
            </a:r>
            <a:r>
              <a:rPr lang="pt-BR" sz="800" dirty="0" err="1"/>
              <a:t>once</a:t>
            </a:r>
            <a:r>
              <a:rPr lang="pt-BR" sz="800" dirty="0"/>
              <a:t> </a:t>
            </a:r>
            <a:r>
              <a:rPr lang="pt-BR" sz="800" dirty="0" err="1"/>
              <a:t>when</a:t>
            </a:r>
            <a:r>
              <a:rPr lang="pt-BR" sz="800" dirty="0"/>
              <a:t> </a:t>
            </a:r>
            <a:r>
              <a:rPr lang="pt-BR" sz="800" dirty="0" err="1"/>
              <a:t>you</a:t>
            </a:r>
            <a:r>
              <a:rPr lang="pt-BR" sz="800" dirty="0"/>
              <a:t> </a:t>
            </a:r>
            <a:r>
              <a:rPr lang="pt-BR" sz="800" dirty="0" err="1"/>
              <a:t>press</a:t>
            </a:r>
            <a:r>
              <a:rPr lang="pt-BR" sz="800" dirty="0"/>
              <a:t> reset </a:t>
            </a:r>
            <a:r>
              <a:rPr lang="pt-BR" sz="800" dirty="0" err="1"/>
              <a:t>or</a:t>
            </a:r>
            <a:r>
              <a:rPr lang="pt-BR" sz="800" dirty="0"/>
              <a:t> </a:t>
            </a:r>
            <a:r>
              <a:rPr lang="pt-BR" sz="800" dirty="0" err="1"/>
              <a:t>power</a:t>
            </a:r>
            <a:r>
              <a:rPr lang="pt-BR" sz="800" dirty="0"/>
              <a:t> </a:t>
            </a:r>
            <a:r>
              <a:rPr lang="pt-BR" sz="800" dirty="0" err="1"/>
              <a:t>the</a:t>
            </a:r>
            <a:r>
              <a:rPr lang="pt-BR" sz="800" dirty="0"/>
              <a:t> board</a:t>
            </a:r>
          </a:p>
          <a:p>
            <a:r>
              <a:rPr lang="pt-BR" sz="800" dirty="0" err="1"/>
              <a:t>void</a:t>
            </a:r>
            <a:r>
              <a:rPr lang="pt-BR" sz="800" dirty="0"/>
              <a:t> setup() {</a:t>
            </a:r>
          </a:p>
          <a:p>
            <a:r>
              <a:rPr lang="pt-BR" sz="800" dirty="0"/>
              <a:t>  // </a:t>
            </a:r>
            <a:r>
              <a:rPr lang="pt-BR" sz="800" dirty="0" err="1"/>
              <a:t>initialize</a:t>
            </a:r>
            <a:r>
              <a:rPr lang="pt-BR" sz="800" dirty="0"/>
              <a:t> digital pin LED_BUILTIN as </a:t>
            </a:r>
            <a:r>
              <a:rPr lang="pt-BR" sz="800" dirty="0" err="1"/>
              <a:t>an</a:t>
            </a:r>
            <a:r>
              <a:rPr lang="pt-BR" sz="800" dirty="0"/>
              <a:t> output.</a:t>
            </a:r>
          </a:p>
          <a:p>
            <a:r>
              <a:rPr lang="pt-BR" sz="800" dirty="0"/>
              <a:t>  </a:t>
            </a:r>
            <a:r>
              <a:rPr lang="pt-BR" sz="800" dirty="0" err="1"/>
              <a:t>pinMode</a:t>
            </a:r>
            <a:r>
              <a:rPr lang="pt-BR" sz="800" dirty="0"/>
              <a:t>(LED_BUILTIN, OUTPUT);</a:t>
            </a:r>
          </a:p>
          <a:p>
            <a:r>
              <a:rPr lang="pt-BR" sz="800" dirty="0"/>
              <a:t>}</a:t>
            </a:r>
          </a:p>
          <a:p>
            <a:endParaRPr lang="pt-BR" sz="800" dirty="0"/>
          </a:p>
          <a:p>
            <a:r>
              <a:rPr lang="pt-BR" sz="800" dirty="0"/>
              <a:t>// </a:t>
            </a:r>
            <a:r>
              <a:rPr lang="pt-BR" sz="800" dirty="0" err="1"/>
              <a:t>the</a:t>
            </a:r>
            <a:r>
              <a:rPr lang="pt-BR" sz="800" dirty="0"/>
              <a:t> loop </a:t>
            </a:r>
            <a:r>
              <a:rPr lang="pt-BR" sz="800" dirty="0" err="1"/>
              <a:t>function</a:t>
            </a:r>
            <a:r>
              <a:rPr lang="pt-BR" sz="800" dirty="0"/>
              <a:t> runs over </a:t>
            </a:r>
            <a:r>
              <a:rPr lang="pt-BR" sz="800" dirty="0" err="1"/>
              <a:t>and</a:t>
            </a:r>
            <a:r>
              <a:rPr lang="pt-BR" sz="800" dirty="0"/>
              <a:t> over </a:t>
            </a:r>
            <a:r>
              <a:rPr lang="pt-BR" sz="800" dirty="0" err="1"/>
              <a:t>again</a:t>
            </a:r>
            <a:r>
              <a:rPr lang="pt-BR" sz="800" dirty="0"/>
              <a:t> </a:t>
            </a:r>
            <a:r>
              <a:rPr lang="pt-BR" sz="800" dirty="0" err="1"/>
              <a:t>forever</a:t>
            </a:r>
            <a:endParaRPr lang="pt-BR" sz="800" dirty="0"/>
          </a:p>
          <a:p>
            <a:r>
              <a:rPr lang="pt-BR" sz="800" dirty="0" err="1"/>
              <a:t>void</a:t>
            </a:r>
            <a:r>
              <a:rPr lang="pt-BR" sz="800" dirty="0"/>
              <a:t> loop() {</a:t>
            </a:r>
          </a:p>
          <a:p>
            <a:r>
              <a:rPr lang="pt-BR" sz="800" dirty="0"/>
              <a:t>  </a:t>
            </a:r>
            <a:r>
              <a:rPr lang="pt-BR" sz="800" dirty="0" err="1"/>
              <a:t>digitalWrite</a:t>
            </a:r>
            <a:r>
              <a:rPr lang="pt-BR" sz="800" dirty="0"/>
              <a:t>(LED_BUILTIN, HIGH);   // </a:t>
            </a:r>
            <a:r>
              <a:rPr lang="pt-BR" sz="800" dirty="0" err="1"/>
              <a:t>turn</a:t>
            </a:r>
            <a:r>
              <a:rPr lang="pt-BR" sz="800" dirty="0"/>
              <a:t> </a:t>
            </a:r>
            <a:r>
              <a:rPr lang="pt-BR" sz="800" dirty="0" err="1"/>
              <a:t>the</a:t>
            </a:r>
            <a:r>
              <a:rPr lang="pt-BR" sz="800" dirty="0"/>
              <a:t> LED </a:t>
            </a:r>
            <a:r>
              <a:rPr lang="pt-BR" sz="800" dirty="0" err="1"/>
              <a:t>on</a:t>
            </a:r>
            <a:r>
              <a:rPr lang="pt-BR" sz="800" dirty="0"/>
              <a:t> (HIGH </a:t>
            </a:r>
            <a:r>
              <a:rPr lang="pt-BR" sz="800" dirty="0" err="1"/>
              <a:t>is</a:t>
            </a:r>
            <a:r>
              <a:rPr lang="pt-BR" sz="800" dirty="0"/>
              <a:t> </a:t>
            </a:r>
            <a:r>
              <a:rPr lang="pt-BR" sz="800" dirty="0" err="1"/>
              <a:t>the</a:t>
            </a:r>
            <a:r>
              <a:rPr lang="pt-BR" sz="800" dirty="0"/>
              <a:t> </a:t>
            </a:r>
            <a:r>
              <a:rPr lang="pt-BR" sz="800" dirty="0" err="1"/>
              <a:t>voltage</a:t>
            </a:r>
            <a:r>
              <a:rPr lang="pt-BR" sz="800" dirty="0"/>
              <a:t> </a:t>
            </a:r>
            <a:r>
              <a:rPr lang="pt-BR" sz="800" dirty="0" err="1"/>
              <a:t>level</a:t>
            </a:r>
            <a:r>
              <a:rPr lang="pt-BR" sz="800" dirty="0"/>
              <a:t>)</a:t>
            </a:r>
          </a:p>
          <a:p>
            <a:r>
              <a:rPr lang="pt-BR" sz="800" dirty="0"/>
              <a:t>  </a:t>
            </a:r>
            <a:r>
              <a:rPr lang="pt-BR" sz="800" dirty="0" err="1"/>
              <a:t>delay</a:t>
            </a:r>
            <a:r>
              <a:rPr lang="pt-BR" sz="800" dirty="0"/>
              <a:t>(1000);                       // </a:t>
            </a:r>
            <a:r>
              <a:rPr lang="pt-BR" sz="800" dirty="0" err="1"/>
              <a:t>wait</a:t>
            </a:r>
            <a:r>
              <a:rPr lang="pt-BR" sz="800" dirty="0"/>
              <a:t> for a </a:t>
            </a:r>
            <a:r>
              <a:rPr lang="pt-BR" sz="800" dirty="0" err="1"/>
              <a:t>second</a:t>
            </a:r>
            <a:endParaRPr lang="pt-BR" sz="800" dirty="0"/>
          </a:p>
          <a:p>
            <a:r>
              <a:rPr lang="pt-BR" sz="800" dirty="0"/>
              <a:t>  </a:t>
            </a:r>
            <a:r>
              <a:rPr lang="pt-BR" sz="800" dirty="0" err="1"/>
              <a:t>digitalWrite</a:t>
            </a:r>
            <a:r>
              <a:rPr lang="pt-BR" sz="800" dirty="0"/>
              <a:t>(LED_BUILTIN, LOW);    // </a:t>
            </a:r>
            <a:r>
              <a:rPr lang="pt-BR" sz="800" dirty="0" err="1"/>
              <a:t>turn</a:t>
            </a:r>
            <a:r>
              <a:rPr lang="pt-BR" sz="800" dirty="0"/>
              <a:t> </a:t>
            </a:r>
            <a:r>
              <a:rPr lang="pt-BR" sz="800" dirty="0" err="1"/>
              <a:t>the</a:t>
            </a:r>
            <a:r>
              <a:rPr lang="pt-BR" sz="800" dirty="0"/>
              <a:t> LED off </a:t>
            </a:r>
            <a:r>
              <a:rPr lang="pt-BR" sz="800" dirty="0" err="1"/>
              <a:t>by</a:t>
            </a:r>
            <a:r>
              <a:rPr lang="pt-BR" sz="800" dirty="0"/>
              <a:t> making </a:t>
            </a:r>
            <a:r>
              <a:rPr lang="pt-BR" sz="800" dirty="0" err="1"/>
              <a:t>the</a:t>
            </a:r>
            <a:r>
              <a:rPr lang="pt-BR" sz="800" dirty="0"/>
              <a:t> </a:t>
            </a:r>
            <a:r>
              <a:rPr lang="pt-BR" sz="800" dirty="0" err="1"/>
              <a:t>voltage</a:t>
            </a:r>
            <a:r>
              <a:rPr lang="pt-BR" sz="800" dirty="0"/>
              <a:t> LOW</a:t>
            </a:r>
          </a:p>
          <a:p>
            <a:r>
              <a:rPr lang="pt-BR" sz="800" dirty="0"/>
              <a:t>  </a:t>
            </a:r>
            <a:r>
              <a:rPr lang="pt-BR" sz="800" dirty="0" err="1"/>
              <a:t>delay</a:t>
            </a:r>
            <a:r>
              <a:rPr lang="pt-BR" sz="800" dirty="0"/>
              <a:t>(1000);                       // </a:t>
            </a:r>
            <a:r>
              <a:rPr lang="pt-BR" sz="800" dirty="0" err="1"/>
              <a:t>wait</a:t>
            </a:r>
            <a:r>
              <a:rPr lang="pt-BR" sz="800" dirty="0"/>
              <a:t> for a </a:t>
            </a:r>
            <a:r>
              <a:rPr lang="pt-BR" sz="800" dirty="0" err="1"/>
              <a:t>second</a:t>
            </a:r>
            <a:endParaRPr lang="pt-BR" sz="800" dirty="0"/>
          </a:p>
          <a:p>
            <a:r>
              <a:rPr lang="pt-BR" sz="800" dirty="0"/>
              <a:t>}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917DC8BD-6694-4D00-B3A7-7B05968A379E}"/>
              </a:ext>
            </a:extLst>
          </p:cNvPr>
          <p:cNvSpPr/>
          <p:nvPr/>
        </p:nvSpPr>
        <p:spPr>
          <a:xfrm>
            <a:off x="4871864" y="2650559"/>
            <a:ext cx="62646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explicações dos exemplos são boas, mas o mais importante é a </a:t>
            </a:r>
            <a:r>
              <a:rPr lang="pt-BR" sz="2800" dirty="0" err="1"/>
              <a:t>compreenção</a:t>
            </a:r>
            <a:r>
              <a:rPr lang="pt-BR" sz="2800" dirty="0"/>
              <a:t> do programa que veremos na próxima aula na apresentação da linguagem.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6692BFCD-A80A-4789-9A6A-59AAE80BE771}"/>
              </a:ext>
            </a:extLst>
          </p:cNvPr>
          <p:cNvSpPr/>
          <p:nvPr/>
        </p:nvSpPr>
        <p:spPr>
          <a:xfrm>
            <a:off x="4871864" y="4708301"/>
            <a:ext cx="62646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>
                <a:hlinkClick r:id="rId2" action="ppaction://hlinkfile"/>
              </a:rPr>
              <a:t>Clique aqui</a:t>
            </a:r>
            <a:r>
              <a:rPr lang="pt-BR" sz="2800" dirty="0"/>
              <a:t>. De qualquer forma vocês já sabem, é uma lâmpada laranja piscando em intervalos de 1 s.</a:t>
            </a:r>
          </a:p>
        </p:txBody>
      </p:sp>
    </p:spTree>
    <p:extLst>
      <p:ext uri="{BB962C8B-B14F-4D97-AF65-F5344CB8AC3E}">
        <p14:creationId xmlns:p14="http://schemas.microsoft.com/office/powerpoint/2010/main" val="3827775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CF8B0DF-C4F8-44A0-851C-024D680E4434}"/>
              </a:ext>
            </a:extLst>
          </p:cNvPr>
          <p:cNvSpPr txBox="1"/>
          <p:nvPr/>
        </p:nvSpPr>
        <p:spPr>
          <a:xfrm>
            <a:off x="8384" y="0"/>
            <a:ext cx="2488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Baixando um exemplo</a:t>
            </a: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389ED5A-04E1-4089-9338-A950738F12F9}"/>
              </a:ext>
            </a:extLst>
          </p:cNvPr>
          <p:cNvSpPr/>
          <p:nvPr/>
        </p:nvSpPr>
        <p:spPr>
          <a:xfrm>
            <a:off x="491716" y="449957"/>
            <a:ext cx="11004884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Vamos chamar o mesmo programa, mas modificado com algumas explicações.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 sequência que os Srs. Irão seguir é a que vocês guardaram de acordo com o diretório escolhido.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EA09943-D0BD-4D26-8E03-BA48FEE39C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226" y="3069884"/>
            <a:ext cx="4610100" cy="11430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13BE4A3-7165-4234-9086-2FB0F7DA9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716" y="5112267"/>
            <a:ext cx="8724900" cy="1200150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DE547E3A-2572-4280-AE68-A157AF0D94D0}"/>
              </a:ext>
            </a:extLst>
          </p:cNvPr>
          <p:cNvSpPr/>
          <p:nvPr/>
        </p:nvSpPr>
        <p:spPr>
          <a:xfrm>
            <a:off x="5704520" y="3129868"/>
            <a:ext cx="57882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Este é o meu diretório. Escolhi colocar cada programa em um diretório diferente para que fique mais </a:t>
            </a:r>
            <a:r>
              <a:rPr lang="pt-BR" sz="2800" dirty="0" err="1"/>
              <a:t>ditático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36008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CF8B0DF-C4F8-44A0-851C-024D680E4434}"/>
              </a:ext>
            </a:extLst>
          </p:cNvPr>
          <p:cNvSpPr txBox="1"/>
          <p:nvPr/>
        </p:nvSpPr>
        <p:spPr>
          <a:xfrm>
            <a:off x="8384" y="0"/>
            <a:ext cx="2488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Baixando um exemplo</a:t>
            </a: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389ED5A-04E1-4089-9338-A950738F12F9}"/>
              </a:ext>
            </a:extLst>
          </p:cNvPr>
          <p:cNvSpPr/>
          <p:nvPr/>
        </p:nvSpPr>
        <p:spPr>
          <a:xfrm>
            <a:off x="485242" y="267137"/>
            <a:ext cx="110048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700" dirty="0"/>
              <a:t>Vamos chamar o mesmo programa, mas modificado com algumas explicações.</a:t>
            </a:r>
          </a:p>
          <a:p>
            <a:pPr algn="just">
              <a:spcAft>
                <a:spcPts val="600"/>
              </a:spcAft>
            </a:pPr>
            <a:r>
              <a:rPr lang="pt-BR" sz="2700" dirty="0"/>
              <a:t>A sequência que os Srs. Irão seguir é a que vocês guardaram de acordo com o diretório escolhido.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116163F-EA24-4401-BD39-6BBAA57A1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24" y="1916832"/>
            <a:ext cx="5114925" cy="4914900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18B29CC4-FB8C-46CB-847E-CE71905559E2}"/>
              </a:ext>
            </a:extLst>
          </p:cNvPr>
          <p:cNvSpPr/>
          <p:nvPr/>
        </p:nvSpPr>
        <p:spPr>
          <a:xfrm>
            <a:off x="5912744" y="3140968"/>
            <a:ext cx="5763132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BR" sz="2800" dirty="0"/>
              <a:t>Aí está programa com as devidas explicações do comando.</a:t>
            </a:r>
          </a:p>
          <a:p>
            <a:pPr algn="just">
              <a:spcAft>
                <a:spcPts val="600"/>
              </a:spcAft>
            </a:pPr>
            <a:r>
              <a:rPr lang="pt-BR" sz="2800" dirty="0"/>
              <a:t>Maiores detalhes e explicações serão fornecidos na aula correspondente à programação.</a:t>
            </a:r>
          </a:p>
        </p:txBody>
      </p:sp>
    </p:spTree>
    <p:extLst>
      <p:ext uri="{BB962C8B-B14F-4D97-AF65-F5344CB8AC3E}">
        <p14:creationId xmlns:p14="http://schemas.microsoft.com/office/powerpoint/2010/main" val="36593917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B24E6C1D-9CA8-4138-985F-3DFFF0C36584}"/>
              </a:ext>
            </a:extLst>
          </p:cNvPr>
          <p:cNvSpPr/>
          <p:nvPr/>
        </p:nvSpPr>
        <p:spPr>
          <a:xfrm>
            <a:off x="23986" y="-9922"/>
            <a:ext cx="73448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Compilando e transferindo para a placa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62E3EA6E-09DA-49DB-B26B-6F57F8EDC79E}"/>
              </a:ext>
            </a:extLst>
          </p:cNvPr>
          <p:cNvSpPr/>
          <p:nvPr/>
        </p:nvSpPr>
        <p:spPr>
          <a:xfrm>
            <a:off x="479376" y="476672"/>
            <a:ext cx="1100488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700" dirty="0"/>
              <a:t>O processo de compilação inicial (=&gt;), primeiro ícone da barra de ferramentas, nada mais é do que uma verificação para ver se o código está adequado e pode ser transferido para placa do Arduíno. Neste momento verifica-se se há erros no processo escrito.</a:t>
            </a:r>
          </a:p>
          <a:p>
            <a:pPr algn="just"/>
            <a:r>
              <a:rPr lang="pt-BR" sz="2700" dirty="0"/>
              <a:t>Clicando-se no ícone.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0281359-B124-459A-A396-4A7DC4727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376" y="2636912"/>
            <a:ext cx="11004884" cy="3257550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A3B93B4F-BB1D-4050-B700-12A344C56814}"/>
              </a:ext>
            </a:extLst>
          </p:cNvPr>
          <p:cNvSpPr/>
          <p:nvPr/>
        </p:nvSpPr>
        <p:spPr>
          <a:xfrm>
            <a:off x="479376" y="5962054"/>
            <a:ext cx="11305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700" dirty="0"/>
              <a:t>Observe a área de mensagens. Está tudo correto, o programa pode ser transferido para a placa.</a:t>
            </a:r>
          </a:p>
        </p:txBody>
      </p:sp>
    </p:spTree>
    <p:extLst>
      <p:ext uri="{BB962C8B-B14F-4D97-AF65-F5344CB8AC3E}">
        <p14:creationId xmlns:p14="http://schemas.microsoft.com/office/powerpoint/2010/main" val="3324057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A3B822C-40AF-4AB9-A969-DA786B790709}"/>
              </a:ext>
            </a:extLst>
          </p:cNvPr>
          <p:cNvSpPr txBox="1"/>
          <p:nvPr/>
        </p:nvSpPr>
        <p:spPr>
          <a:xfrm>
            <a:off x="-36449" y="0"/>
            <a:ext cx="43506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ao Arduíno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174C58-94F0-4EA4-B1DB-DB08F3DE0ED1}"/>
              </a:ext>
            </a:extLst>
          </p:cNvPr>
          <p:cNvSpPr txBox="1"/>
          <p:nvPr/>
        </p:nvSpPr>
        <p:spPr>
          <a:xfrm>
            <a:off x="1039124" y="584775"/>
            <a:ext cx="11089232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 Arduíno é uma plataforma de código aberto, criada pelo italiano Massimo </a:t>
            </a:r>
            <a:r>
              <a:rPr lang="pt-BR" sz="2800" dirty="0" err="1"/>
              <a:t>Banzi</a:t>
            </a:r>
            <a:r>
              <a:rPr lang="pt-BR" sz="2800" dirty="0"/>
              <a:t> (e colaboradores em 2005) para auxiliar no ensino de eletrônica para estudantes de design e artistas.</a:t>
            </a:r>
          </a:p>
          <a:p>
            <a:pPr>
              <a:spcAft>
                <a:spcPts val="1200"/>
              </a:spcAft>
            </a:pPr>
            <a:r>
              <a:rPr lang="pt-BR" sz="2800" dirty="0"/>
              <a:t>O objetivo principal, do código aberto, era a criação de projetos de baixo custo. Este fato ainda auxiliou no seu desenvolvimento.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 Wikipedia afirma que “</a:t>
            </a:r>
            <a:r>
              <a:rPr lang="pt-BR" sz="2800" i="1" dirty="0"/>
              <a:t>Um Arduino e um microcontrolador de placa </a:t>
            </a:r>
            <a:r>
              <a:rPr lang="pt-BR" sz="2800" i="1" dirty="0" err="1"/>
              <a:t>unica</a:t>
            </a:r>
            <a:r>
              <a:rPr lang="pt-BR" sz="2800" i="1" dirty="0"/>
              <a:t> e um conjunto de software para programa-lo. O hardware consiste em um projeto simples de hardware livre para o controlador, com um processador Atmel AVR e suporte embutido de entrada/</a:t>
            </a:r>
            <a:r>
              <a:rPr lang="pt-BR" sz="2800" i="1" dirty="0" err="1"/>
              <a:t>saida</a:t>
            </a:r>
            <a:r>
              <a:rPr lang="pt-BR" sz="2800" i="1" dirty="0"/>
              <a:t>. O software consiste de uma linguagem de programação padrão e do </a:t>
            </a:r>
            <a:r>
              <a:rPr lang="pt-BR" sz="2800" i="1" dirty="0" err="1"/>
              <a:t>bootloader</a:t>
            </a:r>
            <a:r>
              <a:rPr lang="pt-BR" sz="2800" i="1" dirty="0"/>
              <a:t> que roda na placa</a:t>
            </a:r>
            <a:r>
              <a:rPr lang="pt-BR" sz="2800" dirty="0"/>
              <a:t>.”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 concepção do projeto do Arduíno, permite a operação autônoma além de conversar com outras plataformas como computador, celular, etc.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9E131B5-FEFB-4DB0-A0DB-EEC17F609886}"/>
              </a:ext>
            </a:extLst>
          </p:cNvPr>
          <p:cNvSpPr/>
          <p:nvPr/>
        </p:nvSpPr>
        <p:spPr>
          <a:xfrm>
            <a:off x="4655840" y="0"/>
            <a:ext cx="4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rgbClr val="879191"/>
                </a:solidFill>
                <a:latin typeface="typonine sans regular"/>
              </a:rPr>
              <a:t> IDE (</a:t>
            </a:r>
            <a:r>
              <a:rPr lang="pt-BR" dirty="0" err="1">
                <a:solidFill>
                  <a:srgbClr val="879191"/>
                </a:solidFill>
                <a:latin typeface="typonine sans regular"/>
              </a:rPr>
              <a:t>Integrated</a:t>
            </a:r>
            <a:r>
              <a:rPr lang="pt-BR" dirty="0">
                <a:solidFill>
                  <a:srgbClr val="879191"/>
                </a:solidFill>
                <a:latin typeface="typonine sans regular"/>
              </a:rPr>
              <a:t> </a:t>
            </a:r>
            <a:r>
              <a:rPr lang="pt-BR" dirty="0" err="1">
                <a:solidFill>
                  <a:srgbClr val="879191"/>
                </a:solidFill>
                <a:latin typeface="typonine sans regular"/>
              </a:rPr>
              <a:t>Development</a:t>
            </a:r>
            <a:r>
              <a:rPr lang="pt-BR" dirty="0">
                <a:solidFill>
                  <a:srgbClr val="879191"/>
                </a:solidFill>
                <a:latin typeface="typonine sans regular"/>
              </a:rPr>
              <a:t> </a:t>
            </a:r>
            <a:r>
              <a:rPr lang="pt-BR" dirty="0" err="1">
                <a:solidFill>
                  <a:srgbClr val="879191"/>
                </a:solidFill>
                <a:latin typeface="typonine sans regular"/>
              </a:rPr>
              <a:t>Environment</a:t>
            </a:r>
            <a:r>
              <a:rPr lang="pt-BR" dirty="0">
                <a:solidFill>
                  <a:srgbClr val="879191"/>
                </a:solidFill>
                <a:latin typeface="typonine sans regular"/>
              </a:rPr>
              <a:t>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3500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896C7AF6-38A1-4A94-99A8-A4E9709E69B7}"/>
              </a:ext>
            </a:extLst>
          </p:cNvPr>
          <p:cNvSpPr/>
          <p:nvPr/>
        </p:nvSpPr>
        <p:spPr>
          <a:xfrm>
            <a:off x="23986" y="-9922"/>
            <a:ext cx="4127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Compilando e transferindo para a placa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5E94643-D5D7-4148-AAD6-51B8C15C1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114" y="2132856"/>
            <a:ext cx="11155510" cy="4392488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E3D5BC32-E5E7-4194-90E3-51A9736A43ED}"/>
              </a:ext>
            </a:extLst>
          </p:cNvPr>
          <p:cNvSpPr/>
          <p:nvPr/>
        </p:nvSpPr>
        <p:spPr>
          <a:xfrm>
            <a:off x="479376" y="378530"/>
            <a:ext cx="110048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700" dirty="0"/>
              <a:t>Observe a tela abaixo. Aparece a mensagem de erro e a linha onde o erro ocorreu está destacada com uma faixa. Com o tempo e experiência, apenas fazendo a leitura do erro é possível fazer a correção. Neste caso a variável não foi declarada. </a:t>
            </a:r>
          </a:p>
        </p:txBody>
      </p:sp>
    </p:spTree>
    <p:extLst>
      <p:ext uri="{BB962C8B-B14F-4D97-AF65-F5344CB8AC3E}">
        <p14:creationId xmlns:p14="http://schemas.microsoft.com/office/powerpoint/2010/main" val="496561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6B4DC8C-C2FE-4609-A037-FD1E92C22985}"/>
              </a:ext>
            </a:extLst>
          </p:cNvPr>
          <p:cNvSpPr/>
          <p:nvPr/>
        </p:nvSpPr>
        <p:spPr>
          <a:xfrm>
            <a:off x="23986" y="-9922"/>
            <a:ext cx="4127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Compilando e transferindo para a placa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F325423-DE10-45F9-B8DF-A31D3450BC2E}"/>
              </a:ext>
            </a:extLst>
          </p:cNvPr>
          <p:cNvSpPr/>
          <p:nvPr/>
        </p:nvSpPr>
        <p:spPr>
          <a:xfrm>
            <a:off x="263352" y="378530"/>
            <a:ext cx="110048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700" dirty="0"/>
              <a:t>Observe: Na linha verde à esquerda, antes da área de mensagens aparece a palavra “carregado” o programa já foi transferido para placa e está rodando. Do outro lado, durante o processo em andamento, aparece uma faixa de progresso.</a:t>
            </a:r>
            <a:endParaRPr lang="pt-BR" sz="2700" b="1"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B1497B8C-F390-415A-8082-56AD8922E036}"/>
              </a:ext>
            </a:extLst>
          </p:cNvPr>
          <p:cNvGrpSpPr/>
          <p:nvPr/>
        </p:nvGrpSpPr>
        <p:grpSpPr>
          <a:xfrm>
            <a:off x="1919536" y="1700808"/>
            <a:ext cx="8712968" cy="4898653"/>
            <a:chOff x="1127448" y="1580817"/>
            <a:chExt cx="8712968" cy="4898653"/>
          </a:xfrm>
        </p:grpSpPr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40A8E4B4-D452-41B6-BE34-B78DEFCDE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7448" y="1580817"/>
              <a:ext cx="8712968" cy="4898653"/>
            </a:xfrm>
            <a:prstGeom prst="rect">
              <a:avLst/>
            </a:prstGeom>
          </p:spPr>
        </p:pic>
        <p:cxnSp>
          <p:nvCxnSpPr>
            <p:cNvPr id="7" name="Conector de Seta Reta 6">
              <a:extLst>
                <a:ext uri="{FF2B5EF4-FFF2-40B4-BE49-F238E27FC236}">
                  <a16:creationId xmlns:a16="http://schemas.microsoft.com/office/drawing/2014/main" id="{EA47159C-096B-4ACE-82F0-AB7C4707CFD5}"/>
                </a:ext>
              </a:extLst>
            </p:cNvPr>
            <p:cNvCxnSpPr/>
            <p:nvPr/>
          </p:nvCxnSpPr>
          <p:spPr>
            <a:xfrm flipH="1">
              <a:off x="1415480" y="4581128"/>
              <a:ext cx="792088" cy="864096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Conector de Seta Reta 8">
              <a:extLst>
                <a:ext uri="{FF2B5EF4-FFF2-40B4-BE49-F238E27FC236}">
                  <a16:creationId xmlns:a16="http://schemas.microsoft.com/office/drawing/2014/main" id="{D0EABFD4-69AB-4A89-9413-8D3D4F8875BC}"/>
                </a:ext>
              </a:extLst>
            </p:cNvPr>
            <p:cNvCxnSpPr/>
            <p:nvPr/>
          </p:nvCxnSpPr>
          <p:spPr>
            <a:xfrm>
              <a:off x="8616280" y="4437112"/>
              <a:ext cx="648072" cy="1008112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75276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07674D3-DD4B-42DE-8902-E0C4D39ADEC2}"/>
              </a:ext>
            </a:extLst>
          </p:cNvPr>
          <p:cNvSpPr/>
          <p:nvPr/>
        </p:nvSpPr>
        <p:spPr>
          <a:xfrm>
            <a:off x="23986" y="-9922"/>
            <a:ext cx="41277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Compilando e transferindo para a placa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3C11B5CD-0CC6-4C45-AAD4-2FC85C915D26}"/>
              </a:ext>
            </a:extLst>
          </p:cNvPr>
          <p:cNvSpPr/>
          <p:nvPr/>
        </p:nvSpPr>
        <p:spPr>
          <a:xfrm>
            <a:off x="263352" y="378530"/>
            <a:ext cx="110048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700" dirty="0"/>
              <a:t>Quando a placa não está conectada ou há algum erro de comunicação, aparecerá a mensagem de erro de transferência.</a:t>
            </a:r>
            <a:endParaRPr lang="pt-BR" sz="2700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988B7C8-1116-4CCF-8863-D59C55042D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1320980"/>
            <a:ext cx="11449272" cy="527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5597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5BC3BFA7-517A-46E7-AA38-8C6D3E3E3AF1}"/>
              </a:ext>
            </a:extLst>
          </p:cNvPr>
          <p:cNvSpPr/>
          <p:nvPr/>
        </p:nvSpPr>
        <p:spPr>
          <a:xfrm>
            <a:off x="266428" y="667619"/>
            <a:ext cx="1159328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Este comando já foi apresentado nos slides anteriores, mas é bom repetir para reforçar.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 maior parte do nosso trabalho será com o </a:t>
            </a:r>
            <a:r>
              <a:rPr lang="pt-BR" sz="2800" dirty="0" err="1"/>
              <a:t>SimulIDE</a:t>
            </a:r>
            <a:r>
              <a:rPr lang="pt-BR" sz="2800" dirty="0"/>
              <a:t> e portanto precisamos do arquivo em linguagem de máquina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A98C40D6-32D5-4E32-8201-495A6C6BC5CC}"/>
              </a:ext>
            </a:extLst>
          </p:cNvPr>
          <p:cNvGrpSpPr/>
          <p:nvPr/>
        </p:nvGrpSpPr>
        <p:grpSpPr>
          <a:xfrm>
            <a:off x="263352" y="2834654"/>
            <a:ext cx="11377264" cy="3330650"/>
            <a:chOff x="263352" y="2474614"/>
            <a:chExt cx="11377264" cy="3330650"/>
          </a:xfrm>
        </p:grpSpPr>
        <p:pic>
          <p:nvPicPr>
            <p:cNvPr id="4" name="Imagem 3">
              <a:extLst>
                <a:ext uri="{FF2B5EF4-FFF2-40B4-BE49-F238E27FC236}">
                  <a16:creationId xmlns:a16="http://schemas.microsoft.com/office/drawing/2014/main" id="{B52CEF2E-954C-410B-B7AF-9416E07843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3352" y="2474614"/>
              <a:ext cx="6191981" cy="3330650"/>
            </a:xfrm>
            <a:prstGeom prst="rect">
              <a:avLst/>
            </a:prstGeom>
          </p:spPr>
        </p:pic>
        <p:sp>
          <p:nvSpPr>
            <p:cNvPr id="6" name="Seta: para a Direita 5">
              <a:extLst>
                <a:ext uri="{FF2B5EF4-FFF2-40B4-BE49-F238E27FC236}">
                  <a16:creationId xmlns:a16="http://schemas.microsoft.com/office/drawing/2014/main" id="{A65B0BBA-7082-4EAC-9C99-725EE41248F2}"/>
                </a:ext>
              </a:extLst>
            </p:cNvPr>
            <p:cNvSpPr/>
            <p:nvPr/>
          </p:nvSpPr>
          <p:spPr>
            <a:xfrm>
              <a:off x="5663952" y="4130798"/>
              <a:ext cx="1008112" cy="432048"/>
            </a:xfrm>
            <a:prstGeom prst="rightArrow">
              <a:avLst/>
            </a:prstGeom>
            <a:ln/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A0C7C7B8-901B-4CBA-AC9E-499DB994E373}"/>
                </a:ext>
              </a:extLst>
            </p:cNvPr>
            <p:cNvSpPr/>
            <p:nvPr/>
          </p:nvSpPr>
          <p:spPr>
            <a:xfrm>
              <a:off x="6960096" y="3223437"/>
              <a:ext cx="4680520" cy="2246769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just">
                <a:spcAft>
                  <a:spcPts val="1200"/>
                </a:spcAft>
              </a:pPr>
              <a:r>
                <a:rPr lang="pt-BR" sz="2800" b="1" dirty="0"/>
                <a:t>Este é o comando que vamos usa para criar o programa em linguagem de máquina (binário) que será utilizado no </a:t>
              </a:r>
              <a:r>
                <a:rPr lang="pt-BR" sz="2800" b="1" dirty="0" err="1"/>
                <a:t>SimulIDE</a:t>
              </a:r>
              <a:r>
                <a:rPr lang="pt-BR" sz="2800" b="1" dirty="0"/>
                <a:t>. </a:t>
              </a:r>
              <a:endParaRPr lang="pt-BR" sz="2800" dirty="0"/>
            </a:p>
          </p:txBody>
        </p:sp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DD564105-84AB-47F1-8BA4-734836F19BAF}"/>
              </a:ext>
            </a:extLst>
          </p:cNvPr>
          <p:cNvSpPr txBox="1"/>
          <p:nvPr/>
        </p:nvSpPr>
        <p:spPr>
          <a:xfrm>
            <a:off x="0" y="-9550"/>
            <a:ext cx="89821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Convertendo em Linguagem de Máquina (Binário)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7810738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80D95729-9486-46DD-B6BE-2E710968FDA2}"/>
              </a:ext>
            </a:extLst>
          </p:cNvPr>
          <p:cNvSpPr/>
          <p:nvPr/>
        </p:nvSpPr>
        <p:spPr>
          <a:xfrm>
            <a:off x="407368" y="392298"/>
            <a:ext cx="7632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Após o comando </a:t>
            </a:r>
            <a:r>
              <a:rPr lang="pt-BR" sz="2800" dirty="0" err="1"/>
              <a:t>Ctrl+Alt+S</a:t>
            </a:r>
            <a:r>
              <a:rPr lang="pt-BR" sz="2800" dirty="0"/>
              <a:t>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24B0530-CF03-425A-AC20-54CABD14D3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7" y="1174440"/>
            <a:ext cx="11896725" cy="1876425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C5CA94B2-10FA-41F8-BD75-9FCA4EA472C8}"/>
              </a:ext>
            </a:extLst>
          </p:cNvPr>
          <p:cNvSpPr/>
          <p:nvPr/>
        </p:nvSpPr>
        <p:spPr>
          <a:xfrm>
            <a:off x="191344" y="3460416"/>
            <a:ext cx="116640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Observe que foram criados dois arquivos em hexadecimal. Abrindo o que está marcado.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AF6246E9-4415-41AA-BE17-A1AA4C995F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0216" y="4032448"/>
            <a:ext cx="3082694" cy="2636912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C310F87E-6C85-47DD-9634-AB4CD98918C8}"/>
              </a:ext>
            </a:extLst>
          </p:cNvPr>
          <p:cNvSpPr/>
          <p:nvPr/>
        </p:nvSpPr>
        <p:spPr>
          <a:xfrm>
            <a:off x="191344" y="4748051"/>
            <a:ext cx="7560840" cy="138499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 arquivo foi aberto com o bloco de notas. É este que é transferido para o microcontrolador do Arduíno.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878B032-97AD-401C-A5E0-543A33E67EBC}"/>
              </a:ext>
            </a:extLst>
          </p:cNvPr>
          <p:cNvSpPr txBox="1"/>
          <p:nvPr/>
        </p:nvSpPr>
        <p:spPr>
          <a:xfrm>
            <a:off x="0" y="-9550"/>
            <a:ext cx="5124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Convertendo em Linguagem de Máquina (Binário)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94667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969DE7D8-6FE2-4BF7-83B5-82DA8FD0C0EE}"/>
              </a:ext>
            </a:extLst>
          </p:cNvPr>
          <p:cNvSpPr/>
          <p:nvPr/>
        </p:nvSpPr>
        <p:spPr>
          <a:xfrm>
            <a:off x="0" y="-4614"/>
            <a:ext cx="40288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Considerações Finais</a:t>
            </a:r>
            <a:endParaRPr lang="pt-BR" sz="32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E51F70E-536C-4525-AE9C-00CB71F58FDE}"/>
              </a:ext>
            </a:extLst>
          </p:cNvPr>
          <p:cNvSpPr/>
          <p:nvPr/>
        </p:nvSpPr>
        <p:spPr>
          <a:xfrm>
            <a:off x="266428" y="667619"/>
            <a:ext cx="1159328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Nesta aula nós vimos o funcionamento tanto da interface do Arduíno como da placa em.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Desta forma foram apresentados o comandos mais utilizados que serão necessários para leitura, verificação, compilação, transferência do arquivo binário para placa e para o </a:t>
            </a:r>
            <a:r>
              <a:rPr lang="pt-BR" sz="2800" dirty="0" err="1"/>
              <a:t>SimulIDE</a:t>
            </a:r>
            <a:r>
              <a:rPr lang="pt-BR" sz="2800" dirty="0"/>
              <a:t>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É interessante que os alunos exercitem em casa para que se torne hábil no uso da interface, facilitando o desenvolvimento de programas.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 próxima aula, é a apresentação do </a:t>
            </a:r>
            <a:r>
              <a:rPr lang="pt-BR" sz="2800" dirty="0" err="1"/>
              <a:t>SimulIDE</a:t>
            </a:r>
            <a:r>
              <a:rPr lang="pt-BR" sz="2800" dirty="0"/>
              <a:t>, fechando o nosso conhecimento com as interfaces para iniciar a fase de programação.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 seguir iniciaremos o estudo da linguagem de programação C para uso do Arduíno.</a:t>
            </a:r>
          </a:p>
        </p:txBody>
      </p:sp>
    </p:spTree>
    <p:extLst>
      <p:ext uri="{BB962C8B-B14F-4D97-AF65-F5344CB8AC3E}">
        <p14:creationId xmlns:p14="http://schemas.microsoft.com/office/powerpoint/2010/main" val="18998426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351584" y="1700808"/>
            <a:ext cx="6984776" cy="3096344"/>
          </a:xfrm>
          <a:prstGeom prst="rect">
            <a:avLst/>
          </a:prstGeom>
          <a:noFill/>
        </p:spPr>
        <p:txBody>
          <a:bodyPr spcFirstLastPara="1" wrap="square" lIns="91440" tIns="45720" rIns="91440" bIns="45720" numCol="1">
            <a:prstTxWarp prst="textCircle">
              <a:avLst>
                <a:gd name="adj" fmla="val 10833163"/>
              </a:avLst>
            </a:prstTxWarp>
            <a:spAutoFit/>
          </a:bodyPr>
          <a:lstStyle/>
          <a:p>
            <a:pPr algn="ctr"/>
            <a:r>
              <a:rPr lang="pt-BR" sz="199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O fim....O fim</a:t>
            </a:r>
          </a:p>
        </p:txBody>
      </p:sp>
    </p:spTree>
    <p:extLst>
      <p:ext uri="{BB962C8B-B14F-4D97-AF65-F5344CB8AC3E}">
        <p14:creationId xmlns:p14="http://schemas.microsoft.com/office/powerpoint/2010/main" val="404627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83B0D11-55E0-4B32-A0FD-EE370D2A7F8C}"/>
              </a:ext>
            </a:extLst>
          </p:cNvPr>
          <p:cNvSpPr/>
          <p:nvPr/>
        </p:nvSpPr>
        <p:spPr>
          <a:xfrm>
            <a:off x="0" y="0"/>
            <a:ext cx="2522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ao Arduíno</a:t>
            </a:r>
            <a:endParaRPr lang="pt-BR" sz="1600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2025E4F-4E23-4371-B5DB-8A4036330B57}"/>
              </a:ext>
            </a:extLst>
          </p:cNvPr>
          <p:cNvSpPr/>
          <p:nvPr/>
        </p:nvSpPr>
        <p:spPr>
          <a:xfrm>
            <a:off x="335360" y="458669"/>
            <a:ext cx="115212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pt-BR" sz="2800" dirty="0"/>
              <a:t>Veja o que é possível de se fazer com uma simples placa do Arduíno: </a:t>
            </a:r>
            <a:r>
              <a:rPr lang="pt-BR" sz="2800" dirty="0">
                <a:hlinkClick r:id="rId2"/>
              </a:rPr>
              <a:t>https://youtu.be/eJg3yuAAawA</a:t>
            </a:r>
            <a:endParaRPr lang="pt-BR" sz="2800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C27F206D-0C68-40FE-9105-EBF1018CD222}"/>
              </a:ext>
            </a:extLst>
          </p:cNvPr>
          <p:cNvSpPr/>
          <p:nvPr/>
        </p:nvSpPr>
        <p:spPr>
          <a:xfrm>
            <a:off x="623392" y="1620089"/>
            <a:ext cx="2871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plataforma</a:t>
            </a:r>
            <a:endParaRPr lang="pt-BR" sz="32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8DC3F0C-031E-49B1-BD91-432D12672529}"/>
              </a:ext>
            </a:extLst>
          </p:cNvPr>
          <p:cNvSpPr/>
          <p:nvPr/>
        </p:nvSpPr>
        <p:spPr>
          <a:xfrm>
            <a:off x="338386" y="2249588"/>
            <a:ext cx="115212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plataforma completa do Arduíno é constituída pela placa (hardware) e a Interface de Desenvolvimento Integrado (software) (IDE – “</a:t>
            </a:r>
            <a:r>
              <a:rPr lang="pt-BR" sz="2800" dirty="0" err="1">
                <a:latin typeface="typonine sans regular"/>
              </a:rPr>
              <a:t>Integrated</a:t>
            </a:r>
            <a:r>
              <a:rPr lang="pt-BR" sz="2800" dirty="0">
                <a:latin typeface="typonine sans regular"/>
              </a:rPr>
              <a:t> </a:t>
            </a:r>
            <a:r>
              <a:rPr lang="pt-BR" sz="2800" dirty="0" err="1">
                <a:latin typeface="typonine sans regular"/>
              </a:rPr>
              <a:t>Development</a:t>
            </a:r>
            <a:r>
              <a:rPr lang="pt-BR" sz="2800" dirty="0">
                <a:latin typeface="typonine sans regular"/>
              </a:rPr>
              <a:t> </a:t>
            </a:r>
            <a:r>
              <a:rPr lang="pt-BR" sz="2800" dirty="0" err="1">
                <a:latin typeface="typonine sans regular"/>
              </a:rPr>
              <a:t>Environment</a:t>
            </a:r>
            <a:r>
              <a:rPr lang="pt-BR" sz="2800" dirty="0">
                <a:latin typeface="typonine sans regular"/>
              </a:rPr>
              <a:t>”).</a:t>
            </a:r>
            <a:endParaRPr lang="pt-BR" sz="2800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D3B8C0B3-752F-4C22-A1FA-0A37F4F9E8B1}"/>
              </a:ext>
            </a:extLst>
          </p:cNvPr>
          <p:cNvSpPr/>
          <p:nvPr/>
        </p:nvSpPr>
        <p:spPr>
          <a:xfrm>
            <a:off x="1703512" y="3700045"/>
            <a:ext cx="26905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Hardware</a:t>
            </a:r>
            <a:endParaRPr lang="pt-BR" sz="3200" dirty="0"/>
          </a:p>
        </p:txBody>
      </p:sp>
      <p:pic>
        <p:nvPicPr>
          <p:cNvPr id="1026" name="Picture 2" descr="&quot;Placa">
            <a:extLst>
              <a:ext uri="{FF2B5EF4-FFF2-40B4-BE49-F238E27FC236}">
                <a16:creationId xmlns:a16="http://schemas.microsoft.com/office/drawing/2014/main" id="{C9D6A9C1-E9A3-44EF-83E7-4A9E71336C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3824377"/>
            <a:ext cx="3888432" cy="2730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F1198ACD-9CF9-4BBD-B5BA-727264F216FF}"/>
              </a:ext>
            </a:extLst>
          </p:cNvPr>
          <p:cNvSpPr/>
          <p:nvPr/>
        </p:nvSpPr>
        <p:spPr>
          <a:xfrm>
            <a:off x="479376" y="4356294"/>
            <a:ext cx="756084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Há diversas placas do Arduíno, oficiais e não oficiais</a:t>
            </a:r>
            <a:r>
              <a:rPr lang="pt-BR" sz="2800" dirty="0">
                <a:latin typeface="typonine sans regular"/>
              </a:rPr>
              <a:t>.</a:t>
            </a:r>
          </a:p>
          <a:p>
            <a:pPr algn="just">
              <a:spcAft>
                <a:spcPts val="1200"/>
              </a:spcAft>
            </a:pPr>
            <a:r>
              <a:rPr lang="pt-BR" sz="2800" dirty="0">
                <a:latin typeface="typonine sans regular"/>
              </a:rPr>
              <a:t>A que iremos utilizar para o desenvolvimento dos trabalhos é a do Arduíno UNO REV3.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27533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C4B463D7-7D1F-43ED-86EF-2DBEA9080E45}"/>
              </a:ext>
            </a:extLst>
          </p:cNvPr>
          <p:cNvSpPr/>
          <p:nvPr/>
        </p:nvSpPr>
        <p:spPr>
          <a:xfrm>
            <a:off x="0" y="0"/>
            <a:ext cx="2522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ao Arduíno</a:t>
            </a:r>
            <a:endParaRPr lang="pt-BR" sz="1600" dirty="0"/>
          </a:p>
        </p:txBody>
      </p:sp>
      <p:pic>
        <p:nvPicPr>
          <p:cNvPr id="4" name="Picture 2" descr="&quot;Placa">
            <a:extLst>
              <a:ext uri="{FF2B5EF4-FFF2-40B4-BE49-F238E27FC236}">
                <a16:creationId xmlns:a16="http://schemas.microsoft.com/office/drawing/2014/main" id="{D33F3F32-5CC3-444B-9EA4-A47DA2580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453366" y="1100198"/>
            <a:ext cx="4906510" cy="344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1DF3A564-7024-4AE5-9C65-C11FEB63FBB3}"/>
              </a:ext>
            </a:extLst>
          </p:cNvPr>
          <p:cNvSpPr/>
          <p:nvPr/>
        </p:nvSpPr>
        <p:spPr>
          <a:xfrm>
            <a:off x="157673" y="380846"/>
            <a:ext cx="7339467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Observe a placa: Sua comunicação com meio externo é feita através dos pinos. Vejamos os detalhes.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pt-BR" sz="2800" dirty="0"/>
              <a:t>14 pinos (0-13) de entrada e saída digital.</a:t>
            </a:r>
          </a:p>
          <a:p>
            <a:pPr lvl="2" algn="just">
              <a:spcAft>
                <a:spcPts val="1200"/>
              </a:spcAft>
            </a:pPr>
            <a:r>
              <a:rPr lang="pt-BR" sz="2400" dirty="0"/>
              <a:t>Podem ser utilizados para entrada ou saída conforme definição do sketch (programa) desenvolvido na IDE</a:t>
            </a:r>
            <a:r>
              <a:rPr lang="pt-BR" sz="2800" dirty="0"/>
              <a:t>.</a:t>
            </a:r>
          </a:p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pt-BR" sz="2800" dirty="0"/>
              <a:t>6 entradas analógicas (A0 a A5)</a:t>
            </a:r>
          </a:p>
          <a:p>
            <a:pPr lvl="2" algn="just">
              <a:spcAft>
                <a:spcPts val="1200"/>
              </a:spcAft>
            </a:pPr>
            <a:r>
              <a:rPr lang="pt-BR" sz="2400" dirty="0"/>
              <a:t>Dedicados à entrada de tenção de 0 a 5 V que são convertido em valore digitais (0-1023).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pt-BR" sz="2800" dirty="0"/>
              <a:t>6 pinos de saída analógica (3,5,6,9,10,11)</a:t>
            </a:r>
          </a:p>
          <a:p>
            <a:pPr lvl="2" algn="just"/>
            <a:r>
              <a:rPr lang="pt-BR" sz="2400" dirty="0"/>
              <a:t>São pinos digitais que podem ser programado para saída analógica com modulação PWM </a:t>
            </a:r>
            <a:r>
              <a:rPr lang="pt-BR" dirty="0"/>
              <a:t>(“</a:t>
            </a:r>
            <a:r>
              <a:rPr lang="pt-BR" i="1" dirty="0" err="1"/>
              <a:t>Puse</a:t>
            </a:r>
            <a:r>
              <a:rPr lang="pt-BR" i="1" dirty="0"/>
              <a:t> </a:t>
            </a:r>
            <a:r>
              <a:rPr lang="pt-BR" i="1" dirty="0" err="1"/>
              <a:t>Width</a:t>
            </a:r>
            <a:r>
              <a:rPr lang="pt-BR" i="1" dirty="0"/>
              <a:t> </a:t>
            </a:r>
            <a:r>
              <a:rPr lang="pt-BR" i="1" dirty="0" err="1"/>
              <a:t>Modulation</a:t>
            </a:r>
            <a:r>
              <a:rPr lang="pt-BR" dirty="0"/>
              <a:t>” – Modulação por largura de pulso).</a:t>
            </a:r>
          </a:p>
          <a:p>
            <a:pPr lvl="2" algn="just">
              <a:spcAft>
                <a:spcPts val="1200"/>
              </a:spcAft>
            </a:pPr>
            <a:r>
              <a:rPr lang="pt-BR" sz="2400" dirty="0"/>
              <a:t> Possível verificar pela indicação PWM~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FF957ABE-CF27-46CD-930C-6C4D4CEE3C1F}"/>
              </a:ext>
            </a:extLst>
          </p:cNvPr>
          <p:cNvSpPr/>
          <p:nvPr/>
        </p:nvSpPr>
        <p:spPr>
          <a:xfrm>
            <a:off x="2661981" y="0"/>
            <a:ext cx="1794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Hardware</a:t>
            </a:r>
            <a:endParaRPr lang="pt-BR" dirty="0"/>
          </a:p>
        </p:txBody>
      </p:sp>
      <p:cxnSp>
        <p:nvCxnSpPr>
          <p:cNvPr id="12" name="Conector de Seta Reta 11">
            <a:extLst>
              <a:ext uri="{FF2B5EF4-FFF2-40B4-BE49-F238E27FC236}">
                <a16:creationId xmlns:a16="http://schemas.microsoft.com/office/drawing/2014/main" id="{D53BFA38-092E-4FC1-8808-16A748F2B8A9}"/>
              </a:ext>
            </a:extLst>
          </p:cNvPr>
          <p:cNvCxnSpPr>
            <a:cxnSpLocks/>
          </p:cNvCxnSpPr>
          <p:nvPr/>
        </p:nvCxnSpPr>
        <p:spPr>
          <a:xfrm>
            <a:off x="6744072" y="2060848"/>
            <a:ext cx="4104456" cy="1232124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ector de Seta Reta 19">
            <a:extLst>
              <a:ext uri="{FF2B5EF4-FFF2-40B4-BE49-F238E27FC236}">
                <a16:creationId xmlns:a16="http://schemas.microsoft.com/office/drawing/2014/main" id="{591F1673-2990-4DE5-A5A6-05D5A6986C00}"/>
              </a:ext>
            </a:extLst>
          </p:cNvPr>
          <p:cNvCxnSpPr>
            <a:cxnSpLocks/>
          </p:cNvCxnSpPr>
          <p:nvPr/>
        </p:nvCxnSpPr>
        <p:spPr>
          <a:xfrm>
            <a:off x="6096000" y="4509120"/>
            <a:ext cx="2232248" cy="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50" name="Picture 2">
            <a:extLst>
              <a:ext uri="{FF2B5EF4-FFF2-40B4-BE49-F238E27FC236}">
                <a16:creationId xmlns:a16="http://schemas.microsoft.com/office/drawing/2014/main" id="{D1510F5D-BC71-4A38-A7CB-66123F4C41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8" y="5429250"/>
            <a:ext cx="3333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Conector de Seta Reta 25">
            <a:extLst>
              <a:ext uri="{FF2B5EF4-FFF2-40B4-BE49-F238E27FC236}">
                <a16:creationId xmlns:a16="http://schemas.microsoft.com/office/drawing/2014/main" id="{33156592-8017-451D-9CF7-75DFF1F4A301}"/>
              </a:ext>
            </a:extLst>
          </p:cNvPr>
          <p:cNvCxnSpPr>
            <a:cxnSpLocks/>
          </p:cNvCxnSpPr>
          <p:nvPr/>
        </p:nvCxnSpPr>
        <p:spPr>
          <a:xfrm flipV="1">
            <a:off x="6384032" y="6127255"/>
            <a:ext cx="1800200" cy="6871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0453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9F27076F-6883-41FF-9994-4D7C53EBB94E}"/>
              </a:ext>
            </a:extLst>
          </p:cNvPr>
          <p:cNvSpPr/>
          <p:nvPr/>
        </p:nvSpPr>
        <p:spPr>
          <a:xfrm>
            <a:off x="0" y="0"/>
            <a:ext cx="2522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ao Arduíno</a:t>
            </a:r>
            <a:endParaRPr lang="pt-BR" sz="1600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E1ADEE7A-65AD-4F20-9D67-BF14E7FC6A2A}"/>
              </a:ext>
            </a:extLst>
          </p:cNvPr>
          <p:cNvSpPr/>
          <p:nvPr/>
        </p:nvSpPr>
        <p:spPr>
          <a:xfrm>
            <a:off x="2661981" y="0"/>
            <a:ext cx="17942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Hardware</a:t>
            </a:r>
            <a:endParaRPr lang="pt-BR" dirty="0"/>
          </a:p>
        </p:txBody>
      </p:sp>
      <p:pic>
        <p:nvPicPr>
          <p:cNvPr id="4" name="Picture 2" descr="&quot;Placa">
            <a:extLst>
              <a:ext uri="{FF2B5EF4-FFF2-40B4-BE49-F238E27FC236}">
                <a16:creationId xmlns:a16="http://schemas.microsoft.com/office/drawing/2014/main" id="{5C9A70D0-B240-4452-AB0E-0A81537D2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369332"/>
            <a:ext cx="3275692" cy="2299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EE55C6AF-B4FD-40D6-B334-97320FF176E1}"/>
              </a:ext>
            </a:extLst>
          </p:cNvPr>
          <p:cNvSpPr/>
          <p:nvPr/>
        </p:nvSpPr>
        <p:spPr>
          <a:xfrm>
            <a:off x="228020" y="611295"/>
            <a:ext cx="831459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pt-BR" sz="2800" dirty="0"/>
              <a:t>A alimentação pode ser feita: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pt-BR" sz="2800" dirty="0"/>
              <a:t>Porta USB (Universal Serial BUS) no computador.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pt-BR" sz="2800" dirty="0"/>
              <a:t>Adaptador de Corrente Alternada (AC) recomentando-se fontes tensão de 9 V a 12 V</a:t>
            </a:r>
          </a:p>
        </p:txBody>
      </p: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0CC9FE50-7D74-4924-B1BE-5E9568633F9F}"/>
              </a:ext>
            </a:extLst>
          </p:cNvPr>
          <p:cNvCxnSpPr>
            <a:cxnSpLocks/>
          </p:cNvCxnSpPr>
          <p:nvPr/>
        </p:nvCxnSpPr>
        <p:spPr>
          <a:xfrm flipV="1">
            <a:off x="8256240" y="1052737"/>
            <a:ext cx="576064" cy="28803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ED96B797-EDF6-4D1B-B9A7-B45AD57C937E}"/>
              </a:ext>
            </a:extLst>
          </p:cNvPr>
          <p:cNvCxnSpPr>
            <a:cxnSpLocks/>
          </p:cNvCxnSpPr>
          <p:nvPr/>
        </p:nvCxnSpPr>
        <p:spPr>
          <a:xfrm>
            <a:off x="7771961" y="2180599"/>
            <a:ext cx="1276367" cy="96273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tângulo 9">
            <a:extLst>
              <a:ext uri="{FF2B5EF4-FFF2-40B4-BE49-F238E27FC236}">
                <a16:creationId xmlns:a16="http://schemas.microsoft.com/office/drawing/2014/main" id="{819DF507-07B1-4251-90F3-D4FC44C1EEB7}"/>
              </a:ext>
            </a:extLst>
          </p:cNvPr>
          <p:cNvSpPr/>
          <p:nvPr/>
        </p:nvSpPr>
        <p:spPr>
          <a:xfrm>
            <a:off x="1703512" y="2612687"/>
            <a:ext cx="21857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Software</a:t>
            </a:r>
            <a:endParaRPr lang="pt-BR" sz="3200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50617D8-309E-421C-B0D9-00F62CD7F5EC}"/>
              </a:ext>
            </a:extLst>
          </p:cNvPr>
          <p:cNvSpPr/>
          <p:nvPr/>
        </p:nvSpPr>
        <p:spPr>
          <a:xfrm>
            <a:off x="295684" y="3262912"/>
            <a:ext cx="11668296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 software para programação do Arduino é uma IDE que permite a criação de </a:t>
            </a:r>
            <a:r>
              <a:rPr lang="pt-BR" sz="2800" i="1" dirty="0"/>
              <a:t>sketches (programas)</a:t>
            </a:r>
            <a:r>
              <a:rPr lang="pt-BR" sz="2800" dirty="0"/>
              <a:t> para as placas.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 linguagem de programação é modelada a partir da linguagem </a:t>
            </a:r>
            <a:r>
              <a:rPr lang="pt-BR" sz="2800" dirty="0" err="1">
                <a:hlinkClick r:id="rId3"/>
              </a:rPr>
              <a:t>Wiring</a:t>
            </a:r>
            <a:r>
              <a:rPr lang="pt-BR" sz="2800" dirty="0"/>
              <a:t>. Quando pressionado o botão upload da IDE, o código escrito é traduzido para a linguagem C e é transmitido para o compilador </a:t>
            </a:r>
            <a:r>
              <a:rPr lang="pt-BR" sz="2800" dirty="0" err="1"/>
              <a:t>avr-gcc</a:t>
            </a:r>
            <a:r>
              <a:rPr lang="pt-BR" sz="2800" dirty="0"/>
              <a:t>, que realiza a tradução dos comandos para uma linguagem que pode ser compreendida pelo microcontrolador.</a:t>
            </a:r>
          </a:p>
        </p:txBody>
      </p:sp>
    </p:spTree>
    <p:extLst>
      <p:ext uri="{BB962C8B-B14F-4D97-AF65-F5344CB8AC3E}">
        <p14:creationId xmlns:p14="http://schemas.microsoft.com/office/powerpoint/2010/main" val="332029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>
            <a:extLst>
              <a:ext uri="{FF2B5EF4-FFF2-40B4-BE49-F238E27FC236}">
                <a16:creationId xmlns:a16="http://schemas.microsoft.com/office/drawing/2014/main" id="{35ADD141-0304-4BC6-96DE-252803937A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49" y="4458181"/>
            <a:ext cx="6020252" cy="482987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97068CCC-08B6-4279-90B7-57D35DEDA4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49" y="2060848"/>
            <a:ext cx="6020252" cy="48298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D01D6770-1660-428E-ADC4-B74980D21C5F}"/>
              </a:ext>
            </a:extLst>
          </p:cNvPr>
          <p:cNvSpPr txBox="1"/>
          <p:nvPr/>
        </p:nvSpPr>
        <p:spPr>
          <a:xfrm>
            <a:off x="0" y="0"/>
            <a:ext cx="45406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sz="28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9B716DF-4641-4B30-B423-4791A038AE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8128" y="1001432"/>
            <a:ext cx="4701158" cy="5707167"/>
          </a:xfrm>
          <a:prstGeom prst="rect">
            <a:avLst/>
          </a:prstGeom>
        </p:spPr>
      </p:pic>
      <p:sp>
        <p:nvSpPr>
          <p:cNvPr id="4" name="Chave Esquerda 3">
            <a:extLst>
              <a:ext uri="{FF2B5EF4-FFF2-40B4-BE49-F238E27FC236}">
                <a16:creationId xmlns:a16="http://schemas.microsoft.com/office/drawing/2014/main" id="{61DFC673-0897-4CFC-92A6-BBCD35AB2FE4}"/>
              </a:ext>
            </a:extLst>
          </p:cNvPr>
          <p:cNvSpPr/>
          <p:nvPr/>
        </p:nvSpPr>
        <p:spPr>
          <a:xfrm>
            <a:off x="6579473" y="1001390"/>
            <a:ext cx="432048" cy="744349"/>
          </a:xfrm>
          <a:prstGeom prst="lef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have Esquerda 4">
            <a:extLst>
              <a:ext uri="{FF2B5EF4-FFF2-40B4-BE49-F238E27FC236}">
                <a16:creationId xmlns:a16="http://schemas.microsoft.com/office/drawing/2014/main" id="{3951B372-3289-449C-9635-4D7F6D0BF97A}"/>
              </a:ext>
            </a:extLst>
          </p:cNvPr>
          <p:cNvSpPr/>
          <p:nvPr/>
        </p:nvSpPr>
        <p:spPr>
          <a:xfrm>
            <a:off x="6579473" y="1832191"/>
            <a:ext cx="432048" cy="3685041"/>
          </a:xfrm>
          <a:prstGeom prst="lef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have Esquerda 5">
            <a:extLst>
              <a:ext uri="{FF2B5EF4-FFF2-40B4-BE49-F238E27FC236}">
                <a16:creationId xmlns:a16="http://schemas.microsoft.com/office/drawing/2014/main" id="{5E00A6D1-F0C8-4F5E-AC08-6E73523594E3}"/>
              </a:ext>
            </a:extLst>
          </p:cNvPr>
          <p:cNvSpPr/>
          <p:nvPr/>
        </p:nvSpPr>
        <p:spPr>
          <a:xfrm>
            <a:off x="6579473" y="5928035"/>
            <a:ext cx="432048" cy="597309"/>
          </a:xfrm>
          <a:prstGeom prst="lef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7BBA9BA-F40A-4BA0-894F-ED4F6DFE7F8B}"/>
              </a:ext>
            </a:extLst>
          </p:cNvPr>
          <p:cNvSpPr/>
          <p:nvPr/>
        </p:nvSpPr>
        <p:spPr>
          <a:xfrm>
            <a:off x="761885" y="495799"/>
            <a:ext cx="97012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IDE do Arduíno é constituída basicamente de três partes: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6EE85A9-8457-4074-BA34-E0B947ABA3A1}"/>
              </a:ext>
            </a:extLst>
          </p:cNvPr>
          <p:cNvSpPr/>
          <p:nvPr/>
        </p:nvSpPr>
        <p:spPr>
          <a:xfrm>
            <a:off x="4798824" y="889120"/>
            <a:ext cx="1970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400" dirty="0"/>
              <a:t>Barra de ferramentas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52750488-CBA3-4341-89CC-457C319C5637}"/>
              </a:ext>
            </a:extLst>
          </p:cNvPr>
          <p:cNvSpPr/>
          <p:nvPr/>
        </p:nvSpPr>
        <p:spPr>
          <a:xfrm rot="16200000">
            <a:off x="4382377" y="3144334"/>
            <a:ext cx="38618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400" dirty="0"/>
              <a:t>Janela de Códigos (</a:t>
            </a:r>
            <a:r>
              <a:rPr lang="pt-BR" sz="2400" dirty="0" err="1"/>
              <a:t>Skech</a:t>
            </a:r>
            <a:r>
              <a:rPr lang="pt-BR" sz="2400" dirty="0"/>
              <a:t>)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77919D9D-DB83-4575-8386-F5F9A61E0CDE}"/>
              </a:ext>
            </a:extLst>
          </p:cNvPr>
          <p:cNvSpPr/>
          <p:nvPr/>
        </p:nvSpPr>
        <p:spPr>
          <a:xfrm>
            <a:off x="4540667" y="5780988"/>
            <a:ext cx="19705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400" dirty="0"/>
              <a:t>Barra de ferramentas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89C3E0B2-A0AE-4E71-A186-9A33194647EF}"/>
              </a:ext>
            </a:extLst>
          </p:cNvPr>
          <p:cNvSpPr/>
          <p:nvPr/>
        </p:nvSpPr>
        <p:spPr>
          <a:xfrm>
            <a:off x="119336" y="2610778"/>
            <a:ext cx="5661113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3600" dirty="0"/>
              <a:t>Inicialmente vamos verificar os atalhos (que são utilizados com maior frequência.</a:t>
            </a:r>
          </a:p>
        </p:txBody>
      </p:sp>
    </p:spTree>
    <p:extLst>
      <p:ext uri="{BB962C8B-B14F-4D97-AF65-F5344CB8AC3E}">
        <p14:creationId xmlns:p14="http://schemas.microsoft.com/office/powerpoint/2010/main" val="2811655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8147F70-9788-4FBD-99F8-7E57AE36F1E9}"/>
              </a:ext>
            </a:extLst>
          </p:cNvPr>
          <p:cNvSpPr txBox="1"/>
          <p:nvPr/>
        </p:nvSpPr>
        <p:spPr>
          <a:xfrm>
            <a:off x="-168696" y="-184666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84603CB-038A-4733-A8A1-2C65ECB35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80" y="332656"/>
            <a:ext cx="3960000" cy="686139"/>
          </a:xfrm>
          <a:prstGeom prst="rect">
            <a:avLst/>
          </a:prstGeom>
        </p:spPr>
      </p:pic>
      <p:sp>
        <p:nvSpPr>
          <p:cNvPr id="4" name="Seta: para Baixo 3">
            <a:extLst>
              <a:ext uri="{FF2B5EF4-FFF2-40B4-BE49-F238E27FC236}">
                <a16:creationId xmlns:a16="http://schemas.microsoft.com/office/drawing/2014/main" id="{13E6085B-C67A-432B-ADD3-A40045FECC3C}"/>
              </a:ext>
            </a:extLst>
          </p:cNvPr>
          <p:cNvSpPr/>
          <p:nvPr/>
        </p:nvSpPr>
        <p:spPr>
          <a:xfrm flipV="1">
            <a:off x="407368" y="882122"/>
            <a:ext cx="216024" cy="333375"/>
          </a:xfrm>
          <a:prstGeom prst="downArrow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3012814B-7380-46FA-A9F8-A7EF661BCD55}"/>
              </a:ext>
            </a:extLst>
          </p:cNvPr>
          <p:cNvSpPr/>
          <p:nvPr/>
        </p:nvSpPr>
        <p:spPr>
          <a:xfrm>
            <a:off x="4318792" y="204138"/>
            <a:ext cx="76896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Analisa se o código digitado está correto. É o processo de compilação do código.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4C09763-1103-4896-8E0B-A2389511F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978" y="1965880"/>
            <a:ext cx="3997079" cy="647700"/>
          </a:xfrm>
          <a:prstGeom prst="rect">
            <a:avLst/>
          </a:prstGeom>
        </p:spPr>
      </p:pic>
      <p:sp>
        <p:nvSpPr>
          <p:cNvPr id="7" name="Seta: para Baixo 6">
            <a:extLst>
              <a:ext uri="{FF2B5EF4-FFF2-40B4-BE49-F238E27FC236}">
                <a16:creationId xmlns:a16="http://schemas.microsoft.com/office/drawing/2014/main" id="{FD26D980-98FA-4115-B9B3-6D6A2039B42F}"/>
              </a:ext>
            </a:extLst>
          </p:cNvPr>
          <p:cNvSpPr/>
          <p:nvPr/>
        </p:nvSpPr>
        <p:spPr>
          <a:xfrm flipV="1">
            <a:off x="907513" y="2446892"/>
            <a:ext cx="216024" cy="333375"/>
          </a:xfrm>
          <a:prstGeom prst="downArrow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1829D96-01DF-45CA-B549-EA30069EB3D0}"/>
              </a:ext>
            </a:extLst>
          </p:cNvPr>
          <p:cNvSpPr/>
          <p:nvPr/>
        </p:nvSpPr>
        <p:spPr>
          <a:xfrm>
            <a:off x="4293394" y="1541110"/>
            <a:ext cx="76896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Faz a compilação do código (como o primeiro comando) e transfere o código em linguagem de máquina para a placa do Arduíno corretamente conectada.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0E7016EA-7B76-4CCA-BCBE-9338C7FE6B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978" y="3800649"/>
            <a:ext cx="4022477" cy="685800"/>
          </a:xfrm>
          <a:prstGeom prst="rect">
            <a:avLst/>
          </a:prstGeom>
        </p:spPr>
      </p:pic>
      <p:sp>
        <p:nvSpPr>
          <p:cNvPr id="10" name="Seta: para Baixo 9">
            <a:extLst>
              <a:ext uri="{FF2B5EF4-FFF2-40B4-BE49-F238E27FC236}">
                <a16:creationId xmlns:a16="http://schemas.microsoft.com/office/drawing/2014/main" id="{00B2C17D-5199-4A29-AFCA-E93F763FEC21}"/>
              </a:ext>
            </a:extLst>
          </p:cNvPr>
          <p:cNvSpPr/>
          <p:nvPr/>
        </p:nvSpPr>
        <p:spPr>
          <a:xfrm flipV="1">
            <a:off x="1662813" y="4319761"/>
            <a:ext cx="216024" cy="333375"/>
          </a:xfrm>
          <a:prstGeom prst="downArrow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20B9CED2-11C3-4D30-8643-B6AA0043142C}"/>
              </a:ext>
            </a:extLst>
          </p:cNvPr>
          <p:cNvSpPr/>
          <p:nvPr/>
        </p:nvSpPr>
        <p:spPr>
          <a:xfrm>
            <a:off x="4318792" y="3666495"/>
            <a:ext cx="76896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Abre uma nova janela para edição de um novo código (sketch).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BFDF10F8-E232-401A-AF16-AC2BF72D4E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350" y="5322723"/>
            <a:ext cx="3934443" cy="676232"/>
          </a:xfrm>
          <a:prstGeom prst="rect">
            <a:avLst/>
          </a:prstGeom>
        </p:spPr>
      </p:pic>
      <p:sp>
        <p:nvSpPr>
          <p:cNvPr id="14" name="Seta: para Baixo 13">
            <a:extLst>
              <a:ext uri="{FF2B5EF4-FFF2-40B4-BE49-F238E27FC236}">
                <a16:creationId xmlns:a16="http://schemas.microsoft.com/office/drawing/2014/main" id="{6B1AB731-06F8-4ACE-A218-5D86AE143506}"/>
              </a:ext>
            </a:extLst>
          </p:cNvPr>
          <p:cNvSpPr/>
          <p:nvPr/>
        </p:nvSpPr>
        <p:spPr>
          <a:xfrm flipV="1">
            <a:off x="2157571" y="5832267"/>
            <a:ext cx="216024" cy="333375"/>
          </a:xfrm>
          <a:prstGeom prst="downArrow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ABFCFCFB-7B08-4CD2-B5D6-5A103C4BB939}"/>
              </a:ext>
            </a:extLst>
          </p:cNvPr>
          <p:cNvSpPr/>
          <p:nvPr/>
        </p:nvSpPr>
        <p:spPr>
          <a:xfrm>
            <a:off x="4364802" y="5355213"/>
            <a:ext cx="76896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Permite a abertura de um código (sketch) já gravado no “</a:t>
            </a:r>
            <a:r>
              <a:rPr lang="pt-BR" sz="2800" dirty="0" err="1"/>
              <a:t>sketchbook</a:t>
            </a:r>
            <a:r>
              <a:rPr lang="pt-BR" sz="2800" dirty="0"/>
              <a:t>” ou no diretório desejado.</a:t>
            </a:r>
          </a:p>
        </p:txBody>
      </p:sp>
    </p:spTree>
    <p:extLst>
      <p:ext uri="{BB962C8B-B14F-4D97-AF65-F5344CB8AC3E}">
        <p14:creationId xmlns:p14="http://schemas.microsoft.com/office/powerpoint/2010/main" val="129844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329695B-A02C-49CD-BD53-2FCEA7E0F202}"/>
              </a:ext>
            </a:extLst>
          </p:cNvPr>
          <p:cNvSpPr txBox="1"/>
          <p:nvPr/>
        </p:nvSpPr>
        <p:spPr>
          <a:xfrm>
            <a:off x="-168696" y="-184666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DB55C1C-C1A1-4121-BDE9-C50FC36D7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952" y="736104"/>
            <a:ext cx="4276725" cy="18288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DC0926F9-B01D-42CC-B798-EEF735651C0B}"/>
              </a:ext>
            </a:extLst>
          </p:cNvPr>
          <p:cNvSpPr/>
          <p:nvPr/>
        </p:nvSpPr>
        <p:spPr>
          <a:xfrm>
            <a:off x="28550" y="1393612"/>
            <a:ext cx="588469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Ao lado está o procedimento completo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DD1A95-1961-4963-B9F6-9816B7C16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292" y="3067050"/>
            <a:ext cx="3960000" cy="695415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1FAB0992-5CD5-438A-A546-BAB85500770E}"/>
              </a:ext>
            </a:extLst>
          </p:cNvPr>
          <p:cNvSpPr/>
          <p:nvPr/>
        </p:nvSpPr>
        <p:spPr>
          <a:xfrm>
            <a:off x="4367808" y="3167390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Grava o programa listado na janela de códigos.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C0CAC53-360D-410A-8635-3AF4D499E0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292" y="3933056"/>
            <a:ext cx="2726407" cy="813853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8ECE91F1-2D7A-4534-9922-9841CBB0C557}"/>
              </a:ext>
            </a:extLst>
          </p:cNvPr>
          <p:cNvSpPr/>
          <p:nvPr/>
        </p:nvSpPr>
        <p:spPr>
          <a:xfrm>
            <a:off x="2970895" y="4101163"/>
            <a:ext cx="35283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Abre o monitor serial.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8DC6882-2714-45D8-AC58-BDE796BA03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618" y="4649292"/>
            <a:ext cx="6020419" cy="2284672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62E59A47-B5AE-452C-85A8-3FEF254E75D7}"/>
              </a:ext>
            </a:extLst>
          </p:cNvPr>
          <p:cNvSpPr/>
          <p:nvPr/>
        </p:nvSpPr>
        <p:spPr>
          <a:xfrm>
            <a:off x="223565" y="5113962"/>
            <a:ext cx="5494660" cy="156966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400" dirty="0"/>
              <a:t>O monitor serial permite a comunicação entre a placa do Arduíno e o computador. Para se estabelecer a comunicação, uma placa deve ser ligada a uma das interfaces.</a:t>
            </a:r>
          </a:p>
        </p:txBody>
      </p:sp>
    </p:spTree>
    <p:extLst>
      <p:ext uri="{BB962C8B-B14F-4D97-AF65-F5344CB8AC3E}">
        <p14:creationId xmlns:p14="http://schemas.microsoft.com/office/powerpoint/2010/main" val="1676520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C3620969-4293-40DD-B9F2-F5CE82ED21EC}"/>
              </a:ext>
            </a:extLst>
          </p:cNvPr>
          <p:cNvSpPr txBox="1"/>
          <p:nvPr/>
        </p:nvSpPr>
        <p:spPr>
          <a:xfrm>
            <a:off x="-168696" y="-184666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C60E942-D2B1-452B-90F9-3C86EED8028F}"/>
              </a:ext>
            </a:extLst>
          </p:cNvPr>
          <p:cNvSpPr/>
          <p:nvPr/>
        </p:nvSpPr>
        <p:spPr>
          <a:xfrm>
            <a:off x="335360" y="188640"/>
            <a:ext cx="1159328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Vamos conhecer agora algumas funções do menu que são relevantes para o desenvolvimento de nossos trabalhos.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Caso haja maiores interesse, pode-se pesquisar no menu ajuda.</a:t>
            </a:r>
          </a:p>
          <a:p>
            <a:pPr algn="just">
              <a:spcAft>
                <a:spcPts val="1200"/>
              </a:spcAft>
            </a:pPr>
            <a:r>
              <a:rPr lang="pt-BR" sz="2800" b="1" dirty="0"/>
              <a:t>Arquivo</a:t>
            </a:r>
            <a:r>
              <a:rPr lang="pt-BR" sz="2800" dirty="0"/>
              <a:t>: Semelhante aos diversos programas. O Arduino possui diversos exemplos onde um dele está apresentado aqui. A partir deste, vamos fazer diversas considerações de interesse desta disciplina.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B2B217C-ECAA-420D-BA68-B27B67DE62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3357" y="3174073"/>
            <a:ext cx="600075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7457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2434</TotalTime>
  <Words>1880</Words>
  <Application>Microsoft Office PowerPoint</Application>
  <PresentationFormat>Widescreen</PresentationFormat>
  <Paragraphs>157</Paragraphs>
  <Slides>26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3" baseType="lpstr">
      <vt:lpstr>Adobe Naskh Medium</vt:lpstr>
      <vt:lpstr>Arial</vt:lpstr>
      <vt:lpstr>Calibri</vt:lpstr>
      <vt:lpstr>Courier New</vt:lpstr>
      <vt:lpstr>typonine sans regular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André Luis Lapolli</dc:creator>
  <cp:lastModifiedBy>André</cp:lastModifiedBy>
  <cp:revision>125</cp:revision>
  <dcterms:created xsi:type="dcterms:W3CDTF">2015-02-02T15:03:04Z</dcterms:created>
  <dcterms:modified xsi:type="dcterms:W3CDTF">2020-04-13T13:43:05Z</dcterms:modified>
</cp:coreProperties>
</file>